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nt" initials="k"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5" autoAdjust="0"/>
    <p:restoredTop sz="96529" autoAdjust="0"/>
  </p:normalViewPr>
  <p:slideViewPr>
    <p:cSldViewPr>
      <p:cViewPr>
        <p:scale>
          <a:sx n="43" d="100"/>
          <a:sy n="43" d="100"/>
        </p:scale>
        <p:origin x="-1864" y="-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4704" y="3851920"/>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081468A-C55F-46E0-B115-0C52D6A5D798}" type="datetimeFigureOut">
              <a:rPr kumimoji="1" lang="ja-JP" altLang="en-US" smtClean="0"/>
              <a:t>2020/10/27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112024C-9A0B-4C22-BA81-3F86765546F3}" type="slidenum">
              <a:rPr kumimoji="1" lang="ja-JP" altLang="en-US" smtClean="0"/>
              <a:t>‹#›</a:t>
            </a:fld>
            <a:endParaRPr kumimoji="1" lang="ja-JP" altLang="en-US"/>
          </a:p>
        </p:txBody>
      </p:sp>
    </p:spTree>
    <p:extLst>
      <p:ext uri="{BB962C8B-B14F-4D97-AF65-F5344CB8AC3E}">
        <p14:creationId xmlns:p14="http://schemas.microsoft.com/office/powerpoint/2010/main" val="345220062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081468A-C55F-46E0-B115-0C52D6A5D798}" type="datetimeFigureOut">
              <a:rPr kumimoji="1" lang="ja-JP" altLang="en-US" smtClean="0"/>
              <a:t>2020/10/27</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5112024C-9A0B-4C22-BA81-3F86765546F3}" type="slidenum">
              <a:rPr kumimoji="1" lang="ja-JP" altLang="en-US" smtClean="0"/>
              <a:t>‹#›</a:t>
            </a:fld>
            <a:endParaRPr kumimoji="1" lang="ja-JP" altLang="en-US"/>
          </a:p>
        </p:txBody>
      </p:sp>
    </p:spTree>
    <p:extLst>
      <p:ext uri="{BB962C8B-B14F-4D97-AF65-F5344CB8AC3E}">
        <p14:creationId xmlns:p14="http://schemas.microsoft.com/office/powerpoint/2010/main" val="2091961340"/>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18" Type="http://schemas.openxmlformats.org/officeDocument/2006/relationships/image" Target="../media/image17.png"/><Relationship Id="rId3" Type="http://schemas.openxmlformats.org/officeDocument/2006/relationships/image" Target="../media/image2.jpg"/><Relationship Id="rId21" Type="http://schemas.openxmlformats.org/officeDocument/2006/relationships/image" Target="../media/image20.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png"/><Relationship Id="rId10" Type="http://schemas.openxmlformats.org/officeDocument/2006/relationships/image" Target="../media/image9.jpeg"/><Relationship Id="rId19" Type="http://schemas.openxmlformats.org/officeDocument/2006/relationships/image" Target="../media/image18.pn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jpg"/><Relationship Id="rId7" Type="http://schemas.openxmlformats.org/officeDocument/2006/relationships/image" Target="../media/image25.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 Id="rId9"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 name="グループ化 43"/>
          <p:cNvGrpSpPr>
            <a:grpSpLocks noChangeAspect="1"/>
          </p:cNvGrpSpPr>
          <p:nvPr/>
        </p:nvGrpSpPr>
        <p:grpSpPr>
          <a:xfrm>
            <a:off x="5061788" y="5358050"/>
            <a:ext cx="1654737" cy="1704380"/>
            <a:chOff x="3143250" y="1960563"/>
            <a:chExt cx="2857500" cy="2943225"/>
          </a:xfrm>
        </p:grpSpPr>
        <p:pic>
          <p:nvPicPr>
            <p:cNvPr id="4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43250" y="1960563"/>
              <a:ext cx="2857500" cy="294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正方形/長方形 47"/>
            <p:cNvSpPr/>
            <p:nvPr/>
          </p:nvSpPr>
          <p:spPr>
            <a:xfrm>
              <a:off x="3143250" y="1960563"/>
              <a:ext cx="996702" cy="5323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pic>
        <p:nvPicPr>
          <p:cNvPr id="109" name="図 108" descr="スポーツゲーム が含まれている画像&#10;&#10;自動的に生成された説明">
            <a:extLst>
              <a:ext uri="{FF2B5EF4-FFF2-40B4-BE49-F238E27FC236}">
                <a16:creationId xmlns:a16="http://schemas.microsoft.com/office/drawing/2014/main" xmlns="" id="{06F3E938-7975-4BC3-81FB-ADFC3062CC36}"/>
              </a:ext>
            </a:extLst>
          </p:cNvPr>
          <p:cNvPicPr>
            <a:picLocks noChangeAspect="1"/>
          </p:cNvPicPr>
          <p:nvPr/>
        </p:nvPicPr>
        <p:blipFill rotWithShape="1">
          <a:blip r:embed="rId3">
            <a:extLst>
              <a:ext uri="{28A0092B-C50C-407E-A947-70E740481C1C}">
                <a14:useLocalDpi xmlns:a14="http://schemas.microsoft.com/office/drawing/2010/main" val="0"/>
              </a:ext>
            </a:extLst>
          </a:blip>
          <a:srcRect t="42370" b="42863"/>
          <a:stretch/>
        </p:blipFill>
        <p:spPr>
          <a:xfrm>
            <a:off x="8153130" y="2576810"/>
            <a:ext cx="2921842" cy="600163"/>
          </a:xfrm>
          <a:prstGeom prst="rect">
            <a:avLst/>
          </a:prstGeom>
        </p:spPr>
      </p:pic>
      <p:pic>
        <p:nvPicPr>
          <p:cNvPr id="79" name="図 78" descr="スポーツゲーム が含まれている画像&#10;&#10;自動的に生成された説明">
            <a:extLst>
              <a:ext uri="{FF2B5EF4-FFF2-40B4-BE49-F238E27FC236}">
                <a16:creationId xmlns:a16="http://schemas.microsoft.com/office/drawing/2014/main" xmlns="" id="{0ABBFE35-9C88-4AC0-9DD2-69288E51B5CB}"/>
              </a:ext>
            </a:extLst>
          </p:cNvPr>
          <p:cNvPicPr>
            <a:picLocks noChangeAspect="1"/>
          </p:cNvPicPr>
          <p:nvPr/>
        </p:nvPicPr>
        <p:blipFill rotWithShape="1">
          <a:blip r:embed="rId3">
            <a:extLst>
              <a:ext uri="{28A0092B-C50C-407E-A947-70E740481C1C}">
                <a14:useLocalDpi xmlns:a14="http://schemas.microsoft.com/office/drawing/2010/main" val="0"/>
              </a:ext>
            </a:extLst>
          </a:blip>
          <a:srcRect t="14744" b="74440"/>
          <a:stretch/>
        </p:blipFill>
        <p:spPr>
          <a:xfrm>
            <a:off x="117863" y="6332224"/>
            <a:ext cx="4569420" cy="468000"/>
          </a:xfrm>
          <a:prstGeom prst="rect">
            <a:avLst/>
          </a:prstGeom>
        </p:spPr>
      </p:pic>
      <p:pic>
        <p:nvPicPr>
          <p:cNvPr id="80" name="図 79" descr="スポーツゲーム が含まれている画像&#10;&#10;自動的に生成された説明">
            <a:extLst>
              <a:ext uri="{FF2B5EF4-FFF2-40B4-BE49-F238E27FC236}">
                <a16:creationId xmlns:a16="http://schemas.microsoft.com/office/drawing/2014/main" xmlns="" id="{13EEBA03-2D50-426D-AC57-4BC8E0459BB1}"/>
              </a:ext>
            </a:extLst>
          </p:cNvPr>
          <p:cNvPicPr>
            <a:picLocks noChangeAspect="1"/>
          </p:cNvPicPr>
          <p:nvPr/>
        </p:nvPicPr>
        <p:blipFill rotWithShape="1">
          <a:blip r:embed="rId3">
            <a:extLst>
              <a:ext uri="{28A0092B-C50C-407E-A947-70E740481C1C}">
                <a14:useLocalDpi xmlns:a14="http://schemas.microsoft.com/office/drawing/2010/main" val="0"/>
              </a:ext>
            </a:extLst>
          </a:blip>
          <a:srcRect b="89382"/>
          <a:stretch/>
        </p:blipFill>
        <p:spPr>
          <a:xfrm>
            <a:off x="141273" y="4803713"/>
            <a:ext cx="4546010" cy="462840"/>
          </a:xfrm>
          <a:prstGeom prst="rect">
            <a:avLst/>
          </a:prstGeom>
        </p:spPr>
      </p:pic>
      <p:sp>
        <p:nvSpPr>
          <p:cNvPr id="30" name="正方形/長方形 29">
            <a:extLst>
              <a:ext uri="{FF2B5EF4-FFF2-40B4-BE49-F238E27FC236}">
                <a16:creationId xmlns:a16="http://schemas.microsoft.com/office/drawing/2014/main" xmlns="" id="{89CAFEC8-E051-4FA5-B10D-DB670AC606C9}"/>
              </a:ext>
            </a:extLst>
          </p:cNvPr>
          <p:cNvSpPr/>
          <p:nvPr/>
        </p:nvSpPr>
        <p:spPr>
          <a:xfrm>
            <a:off x="90245" y="5358051"/>
            <a:ext cx="6723143" cy="707886"/>
          </a:xfrm>
          <a:prstGeom prst="rect">
            <a:avLst/>
          </a:prstGeom>
        </p:spPr>
        <p:txBody>
          <a:bodyPr wrap="square">
            <a:spAutoFit/>
          </a:bodyPr>
          <a:lstStyle/>
          <a:p>
            <a:r>
              <a:rPr lang="ja-JP" altLang="en-US" sz="1200" dirty="0" smtClean="0">
                <a:latin typeface="Arial" panose="020B0604020202020204" pitchFamily="34" charset="0"/>
                <a:ea typeface="メイリオ" panose="020B0604030504040204" pitchFamily="50" charset="-128"/>
                <a:cs typeface="Arial" panose="020B0604020202020204" pitchFamily="34" charset="0"/>
              </a:rPr>
              <a:t>地域</a:t>
            </a:r>
            <a:r>
              <a:rPr lang="ja-JP" altLang="en-US" sz="1200" dirty="0">
                <a:latin typeface="Arial" panose="020B0604020202020204" pitchFamily="34" charset="0"/>
                <a:ea typeface="メイリオ" panose="020B0604030504040204" pitchFamily="50" charset="-128"/>
                <a:cs typeface="Arial" panose="020B0604020202020204" pitchFamily="34" charset="0"/>
              </a:rPr>
              <a:t>活性化を図る官民一体の支援助成金制度です。</a:t>
            </a:r>
            <a:endParaRPr lang="en-US" altLang="ja-JP" sz="1200" dirty="0">
              <a:latin typeface="Arial" panose="020B0604020202020204" pitchFamily="34" charset="0"/>
              <a:ea typeface="メイリオ" panose="020B0604030504040204" pitchFamily="50" charset="-128"/>
              <a:cs typeface="Arial" panose="020B0604020202020204" pitchFamily="34" charset="0"/>
            </a:endParaRPr>
          </a:p>
          <a:p>
            <a:r>
              <a:rPr lang="ja-JP" altLang="en-US" sz="1200" dirty="0">
                <a:solidFill>
                  <a:srgbClr val="333333"/>
                </a:solidFill>
                <a:latin typeface="Arial" panose="020B0604020202020204" pitchFamily="34" charset="0"/>
                <a:ea typeface="メイリオ" panose="020B0604030504040204" pitchFamily="50" charset="-128"/>
                <a:cs typeface="Arial" panose="020B0604020202020204" pitchFamily="34" charset="0"/>
              </a:rPr>
              <a:t>国内旅行が対象となり、例えば宿泊付きの場合は</a:t>
            </a:r>
            <a:r>
              <a:rPr lang="en-US" altLang="ja-JP" sz="1600" b="1" u="sng" dirty="0">
                <a:solidFill>
                  <a:srgbClr val="FF0000"/>
                </a:solidFill>
                <a:latin typeface="Arial" panose="020B0604020202020204" pitchFamily="34" charset="0"/>
                <a:ea typeface="メイリオ" panose="020B0604030504040204" pitchFamily="50" charset="-128"/>
                <a:cs typeface="Arial" panose="020B0604020202020204" pitchFamily="34" charset="0"/>
              </a:rPr>
              <a:t>1</a:t>
            </a:r>
            <a:r>
              <a:rPr lang="ja-JP" altLang="en-US" sz="1600" b="1" u="sng" dirty="0">
                <a:solidFill>
                  <a:srgbClr val="FF0000"/>
                </a:solidFill>
                <a:latin typeface="Arial" panose="020B0604020202020204" pitchFamily="34" charset="0"/>
                <a:ea typeface="メイリオ" panose="020B0604030504040204" pitchFamily="50" charset="-128"/>
                <a:cs typeface="Arial" panose="020B0604020202020204" pitchFamily="34" charset="0"/>
              </a:rPr>
              <a:t>泊あたり</a:t>
            </a:r>
            <a:r>
              <a:rPr lang="en-US" altLang="ja-JP" sz="1600" b="1" u="sng" dirty="0">
                <a:solidFill>
                  <a:srgbClr val="FF0000"/>
                </a:solidFill>
                <a:latin typeface="Arial" panose="020B0604020202020204" pitchFamily="34" charset="0"/>
                <a:ea typeface="メイリオ" panose="020B0604030504040204" pitchFamily="50" charset="-128"/>
                <a:cs typeface="Arial" panose="020B0604020202020204" pitchFamily="34" charset="0"/>
              </a:rPr>
              <a:t>2</a:t>
            </a:r>
            <a:r>
              <a:rPr lang="ja-JP" altLang="en-US" sz="1600" b="1" u="sng" dirty="0">
                <a:solidFill>
                  <a:srgbClr val="FF0000"/>
                </a:solidFill>
                <a:latin typeface="Arial" panose="020B0604020202020204" pitchFamily="34" charset="0"/>
                <a:ea typeface="メイリオ" panose="020B0604030504040204" pitchFamily="50" charset="-128"/>
                <a:cs typeface="Arial" panose="020B0604020202020204" pitchFamily="34" charset="0"/>
              </a:rPr>
              <a:t>万円を上限</a:t>
            </a:r>
            <a:r>
              <a:rPr lang="ja-JP" altLang="en-US" sz="1200" dirty="0">
                <a:solidFill>
                  <a:srgbClr val="333333"/>
                </a:solidFill>
                <a:latin typeface="Arial" panose="020B0604020202020204" pitchFamily="34" charset="0"/>
                <a:ea typeface="メイリオ" panose="020B0604030504040204" pitchFamily="50" charset="-128"/>
                <a:cs typeface="Arial" panose="020B0604020202020204" pitchFamily="34" charset="0"/>
              </a:rPr>
              <a:t>に</a:t>
            </a:r>
            <a:endParaRPr lang="en-US" altLang="ja-JP" sz="1200" dirty="0">
              <a:solidFill>
                <a:srgbClr val="333333"/>
              </a:solidFill>
              <a:latin typeface="Arial" panose="020B0604020202020204" pitchFamily="34" charset="0"/>
              <a:ea typeface="メイリオ" panose="020B0604030504040204" pitchFamily="50" charset="-128"/>
              <a:cs typeface="Arial" panose="020B0604020202020204" pitchFamily="34" charset="0"/>
            </a:endParaRPr>
          </a:p>
          <a:p>
            <a:r>
              <a:rPr lang="ja-JP" altLang="en-US" sz="1200" b="1" u="sng" dirty="0">
                <a:solidFill>
                  <a:srgbClr val="FF0000"/>
                </a:solidFill>
                <a:latin typeface="Arial" panose="020B0604020202020204" pitchFamily="34" charset="0"/>
                <a:ea typeface="メイリオ" panose="020B0604030504040204" pitchFamily="50" charset="-128"/>
                <a:cs typeface="Arial" panose="020B0604020202020204" pitchFamily="34" charset="0"/>
              </a:rPr>
              <a:t>旅行代金の半額が、旅行代金の割引やクーポンの形で割引されるキャンペーン</a:t>
            </a:r>
            <a:r>
              <a:rPr lang="ja-JP" altLang="en-US" sz="1200" dirty="0">
                <a:solidFill>
                  <a:srgbClr val="333333"/>
                </a:solidFill>
                <a:latin typeface="Arial" panose="020B0604020202020204" pitchFamily="34" charset="0"/>
                <a:ea typeface="メイリオ" panose="020B0604030504040204" pitchFamily="50" charset="-128"/>
                <a:cs typeface="Arial" panose="020B0604020202020204" pitchFamily="34" charset="0"/>
              </a:rPr>
              <a:t>です。</a:t>
            </a:r>
            <a:endParaRPr lang="ja-JP" altLang="en-US" sz="1200" dirty="0">
              <a:latin typeface="Arial" panose="020B0604020202020204" pitchFamily="34" charset="0"/>
              <a:ea typeface="メイリオ" panose="020B0604030504040204" pitchFamily="50" charset="-128"/>
              <a:cs typeface="Arial" panose="020B0604020202020204" pitchFamily="34" charset="0"/>
            </a:endParaRPr>
          </a:p>
        </p:txBody>
      </p:sp>
      <p:sp>
        <p:nvSpPr>
          <p:cNvPr id="36" name="正方形/長方形 35">
            <a:extLst>
              <a:ext uri="{FF2B5EF4-FFF2-40B4-BE49-F238E27FC236}">
                <a16:creationId xmlns:a16="http://schemas.microsoft.com/office/drawing/2014/main" xmlns="" id="{7481D104-A218-4150-BA13-6B11A0041229}"/>
              </a:ext>
            </a:extLst>
          </p:cNvPr>
          <p:cNvSpPr/>
          <p:nvPr/>
        </p:nvSpPr>
        <p:spPr>
          <a:xfrm>
            <a:off x="129823" y="4801427"/>
            <a:ext cx="3756862" cy="369332"/>
          </a:xfrm>
          <a:prstGeom prst="rect">
            <a:avLst/>
          </a:prstGeom>
        </p:spPr>
        <p:txBody>
          <a:bodyPr wrap="none">
            <a:spAutoFit/>
          </a:bodyPr>
          <a:lstStyle/>
          <a:p>
            <a:r>
              <a:rPr lang="en-US" altLang="ja-JP" b="1" dirty="0">
                <a:solidFill>
                  <a:srgbClr val="000000"/>
                </a:solidFill>
                <a:latin typeface="メイリオ" panose="020B0604030504040204" pitchFamily="50" charset="-128"/>
                <a:ea typeface="メイリオ" panose="020B0604030504040204" pitchFamily="50" charset="-128"/>
              </a:rPr>
              <a:t>Go To Travel</a:t>
            </a:r>
            <a:r>
              <a:rPr lang="ja-JP" altLang="en-US" b="1" dirty="0">
                <a:solidFill>
                  <a:srgbClr val="000000"/>
                </a:solidFill>
                <a:latin typeface="メイリオ" panose="020B0604030504040204" pitchFamily="50" charset="-128"/>
                <a:ea typeface="メイリオ" panose="020B0604030504040204" pitchFamily="50" charset="-128"/>
              </a:rPr>
              <a:t>キャンペーンとは？</a:t>
            </a:r>
            <a:endParaRPr lang="ja-JP" altLang="en-US" b="1" dirty="0">
              <a:latin typeface="メイリオ" panose="020B0604030504040204" pitchFamily="50" charset="-128"/>
              <a:ea typeface="メイリオ" panose="020B0604030504040204" pitchFamily="50" charset="-128"/>
            </a:endParaRPr>
          </a:p>
        </p:txBody>
      </p:sp>
      <p:sp>
        <p:nvSpPr>
          <p:cNvPr id="38" name="正方形/長方形 37">
            <a:extLst>
              <a:ext uri="{FF2B5EF4-FFF2-40B4-BE49-F238E27FC236}">
                <a16:creationId xmlns:a16="http://schemas.microsoft.com/office/drawing/2014/main" xmlns="" id="{A2B80797-F552-466B-8D67-9A8F15CD1400}"/>
              </a:ext>
            </a:extLst>
          </p:cNvPr>
          <p:cNvSpPr/>
          <p:nvPr/>
        </p:nvSpPr>
        <p:spPr>
          <a:xfrm>
            <a:off x="90246" y="7613619"/>
            <a:ext cx="2874964" cy="1600438"/>
          </a:xfrm>
          <a:prstGeom prst="rect">
            <a:avLst/>
          </a:prstGeom>
        </p:spPr>
        <p:txBody>
          <a:bodyPr wrap="square">
            <a:spAutoFit/>
          </a:bodyPr>
          <a:lstStyle/>
          <a:p>
            <a:r>
              <a:rPr lang="ja-JP" altLang="en-US" sz="1400" dirty="0">
                <a:solidFill>
                  <a:srgbClr val="333333"/>
                </a:solidFill>
                <a:latin typeface="メイリオ" panose="020B0604030504040204" pitchFamily="50" charset="-128"/>
                <a:ea typeface="メイリオ" panose="020B0604030504040204" pitchFamily="50" charset="-128"/>
              </a:rPr>
              <a:t>１泊の旅行代金が</a:t>
            </a:r>
            <a:r>
              <a:rPr lang="en-US" altLang="ja-JP" sz="1400" dirty="0">
                <a:solidFill>
                  <a:srgbClr val="333333"/>
                </a:solidFill>
                <a:latin typeface="メイリオ" panose="020B0604030504040204" pitchFamily="50" charset="-128"/>
                <a:ea typeface="メイリオ" panose="020B0604030504040204" pitchFamily="50" charset="-128"/>
              </a:rPr>
              <a:t>4</a:t>
            </a:r>
            <a:r>
              <a:rPr lang="ja-JP" altLang="en-US" sz="1400" dirty="0">
                <a:solidFill>
                  <a:srgbClr val="333333"/>
                </a:solidFill>
                <a:latin typeface="メイリオ" panose="020B0604030504040204" pitchFamily="50" charset="-128"/>
                <a:ea typeface="メイリオ" panose="020B0604030504040204" pitchFamily="50" charset="-128"/>
              </a:rPr>
              <a:t>万円の場合には</a:t>
            </a:r>
            <a:r>
              <a:rPr lang="ja-JP" altLang="en-US" sz="1400" dirty="0" smtClean="0">
                <a:solidFill>
                  <a:srgbClr val="333333"/>
                </a:solidFill>
                <a:latin typeface="メイリオ" panose="020B0604030504040204" pitchFamily="50" charset="-128"/>
                <a:ea typeface="メイリオ" panose="020B0604030504040204" pitchFamily="50" charset="-128"/>
              </a:rPr>
              <a:t>、補助</a:t>
            </a:r>
            <a:r>
              <a:rPr lang="ja-JP" altLang="en-US" sz="1400" dirty="0">
                <a:solidFill>
                  <a:srgbClr val="333333"/>
                </a:solidFill>
                <a:latin typeface="メイリオ" panose="020B0604030504040204" pitchFamily="50" charset="-128"/>
                <a:ea typeface="メイリオ" panose="020B0604030504040204" pitchFamily="50" charset="-128"/>
              </a:rPr>
              <a:t>される</a:t>
            </a:r>
            <a:r>
              <a:rPr lang="en-US" altLang="ja-JP" sz="1400" dirty="0">
                <a:solidFill>
                  <a:srgbClr val="333333"/>
                </a:solidFill>
                <a:latin typeface="メイリオ" panose="020B0604030504040204" pitchFamily="50" charset="-128"/>
                <a:ea typeface="メイリオ" panose="020B0604030504040204" pitchFamily="50" charset="-128"/>
              </a:rPr>
              <a:t>2</a:t>
            </a:r>
            <a:r>
              <a:rPr lang="ja-JP" altLang="en-US" sz="1400" dirty="0">
                <a:solidFill>
                  <a:srgbClr val="333333"/>
                </a:solidFill>
                <a:latin typeface="メイリオ" panose="020B0604030504040204" pitchFamily="50" charset="-128"/>
                <a:ea typeface="メイリオ" panose="020B0604030504040204" pitchFamily="50" charset="-128"/>
              </a:rPr>
              <a:t>万円のうち旅行代金</a:t>
            </a:r>
            <a:r>
              <a:rPr lang="ja-JP" altLang="en-US" sz="1400" dirty="0" smtClean="0">
                <a:solidFill>
                  <a:srgbClr val="333333"/>
                </a:solidFill>
                <a:latin typeface="メイリオ" panose="020B0604030504040204" pitchFamily="50" charset="-128"/>
                <a:ea typeface="メイリオ" panose="020B0604030504040204" pitchFamily="50" charset="-128"/>
              </a:rPr>
              <a:t>の割引</a:t>
            </a:r>
            <a:r>
              <a:rPr lang="ja-JP" altLang="en-US" sz="1400" dirty="0">
                <a:solidFill>
                  <a:srgbClr val="333333"/>
                </a:solidFill>
                <a:latin typeface="メイリオ" panose="020B0604030504040204" pitchFamily="50" charset="-128"/>
                <a:ea typeface="メイリオ" panose="020B0604030504040204" pitchFamily="50" charset="-128"/>
              </a:rPr>
              <a:t>が</a:t>
            </a:r>
            <a:r>
              <a:rPr lang="en-US" altLang="ja-JP" sz="1400" dirty="0">
                <a:solidFill>
                  <a:srgbClr val="333333"/>
                </a:solidFill>
                <a:latin typeface="メイリオ" panose="020B0604030504040204" pitchFamily="50" charset="-128"/>
                <a:ea typeface="メイリオ" panose="020B0604030504040204" pitchFamily="50" charset="-128"/>
              </a:rPr>
              <a:t>14,000</a:t>
            </a:r>
            <a:r>
              <a:rPr lang="ja-JP" altLang="en-US" sz="1400" dirty="0">
                <a:solidFill>
                  <a:srgbClr val="333333"/>
                </a:solidFill>
                <a:latin typeface="メイリオ" panose="020B0604030504040204" pitchFamily="50" charset="-128"/>
                <a:ea typeface="メイリオ" panose="020B0604030504040204" pitchFamily="50" charset="-128"/>
              </a:rPr>
              <a:t>円、現地で利用</a:t>
            </a:r>
            <a:r>
              <a:rPr lang="ja-JP" altLang="en-US" sz="1400" dirty="0" smtClean="0">
                <a:solidFill>
                  <a:srgbClr val="333333"/>
                </a:solidFill>
                <a:latin typeface="メイリオ" panose="020B0604030504040204" pitchFamily="50" charset="-128"/>
                <a:ea typeface="メイリオ" panose="020B0604030504040204" pitchFamily="50" charset="-128"/>
              </a:rPr>
              <a:t>できるクーポン</a:t>
            </a:r>
            <a:r>
              <a:rPr lang="en-US" altLang="ja-JP" sz="1400" dirty="0">
                <a:solidFill>
                  <a:srgbClr val="333333"/>
                </a:solidFill>
                <a:latin typeface="メイリオ" panose="020B0604030504040204" pitchFamily="50" charset="-128"/>
                <a:ea typeface="メイリオ" panose="020B0604030504040204" pitchFamily="50" charset="-128"/>
              </a:rPr>
              <a:t>6,000</a:t>
            </a:r>
            <a:r>
              <a:rPr lang="ja-JP" altLang="en-US" sz="1400" dirty="0" smtClean="0">
                <a:solidFill>
                  <a:srgbClr val="333333"/>
                </a:solidFill>
                <a:latin typeface="メイリオ" panose="020B0604030504040204" pitchFamily="50" charset="-128"/>
                <a:ea typeface="メイリオ" panose="020B0604030504040204" pitchFamily="50" charset="-128"/>
              </a:rPr>
              <a:t>円が付与されます。</a:t>
            </a:r>
            <a:endParaRPr lang="en-US" altLang="ja-JP" sz="1400" dirty="0">
              <a:solidFill>
                <a:srgbClr val="333333"/>
              </a:solidFill>
              <a:latin typeface="メイリオ" panose="020B0604030504040204" pitchFamily="50" charset="-128"/>
              <a:ea typeface="メイリオ" panose="020B0604030504040204" pitchFamily="50" charset="-128"/>
            </a:endParaRPr>
          </a:p>
          <a:p>
            <a:r>
              <a:rPr lang="ja-JP" altLang="en-US" sz="1400" dirty="0">
                <a:solidFill>
                  <a:srgbClr val="333333"/>
                </a:solidFill>
                <a:latin typeface="メイリオ" panose="020B0604030504040204" pitchFamily="50" charset="-128"/>
                <a:ea typeface="メイリオ" panose="020B0604030504040204" pitchFamily="50" charset="-128"/>
              </a:rPr>
              <a:t>旅行代金の支払い額は</a:t>
            </a:r>
            <a:r>
              <a:rPr lang="en-US" altLang="ja-JP" sz="1400" dirty="0">
                <a:solidFill>
                  <a:srgbClr val="333333"/>
                </a:solidFill>
                <a:latin typeface="メイリオ" panose="020B0604030504040204" pitchFamily="50" charset="-128"/>
                <a:ea typeface="メイリオ" panose="020B0604030504040204" pitchFamily="50" charset="-128"/>
              </a:rPr>
              <a:t>2</a:t>
            </a:r>
            <a:r>
              <a:rPr lang="ja-JP" altLang="en-US" sz="1400" dirty="0">
                <a:solidFill>
                  <a:srgbClr val="333333"/>
                </a:solidFill>
                <a:latin typeface="メイリオ" panose="020B0604030504040204" pitchFamily="50" charset="-128"/>
                <a:ea typeface="メイリオ" panose="020B0604030504040204" pitchFamily="50" charset="-128"/>
              </a:rPr>
              <a:t>万</a:t>
            </a:r>
            <a:r>
              <a:rPr lang="en-US" altLang="ja-JP" sz="1400" dirty="0">
                <a:solidFill>
                  <a:srgbClr val="333333"/>
                </a:solidFill>
                <a:latin typeface="メイリオ" panose="020B0604030504040204" pitchFamily="50" charset="-128"/>
                <a:ea typeface="メイリオ" panose="020B0604030504040204" pitchFamily="50" charset="-128"/>
              </a:rPr>
              <a:t>6,000</a:t>
            </a:r>
            <a:r>
              <a:rPr lang="ja-JP" altLang="en-US" sz="1400" dirty="0">
                <a:solidFill>
                  <a:srgbClr val="333333"/>
                </a:solidFill>
                <a:latin typeface="メイリオ" panose="020B0604030504040204" pitchFamily="50" charset="-128"/>
                <a:ea typeface="メイリオ" panose="020B0604030504040204" pitchFamily="50" charset="-128"/>
              </a:rPr>
              <a:t>円です！</a:t>
            </a:r>
            <a:endParaRPr lang="en-US" altLang="ja-JP" sz="1400" dirty="0">
              <a:solidFill>
                <a:srgbClr val="333333"/>
              </a:solidFill>
              <a:latin typeface="メイリオ" panose="020B0604030504040204" pitchFamily="50" charset="-128"/>
              <a:ea typeface="メイリオ" panose="020B0604030504040204" pitchFamily="50" charset="-128"/>
            </a:endParaRPr>
          </a:p>
        </p:txBody>
      </p:sp>
      <p:sp>
        <p:nvSpPr>
          <p:cNvPr id="81" name="正方形/長方形 80">
            <a:extLst>
              <a:ext uri="{FF2B5EF4-FFF2-40B4-BE49-F238E27FC236}">
                <a16:creationId xmlns:a16="http://schemas.microsoft.com/office/drawing/2014/main" xmlns="" id="{1DECE108-0D5C-42E9-9CFC-E806958C288A}"/>
              </a:ext>
            </a:extLst>
          </p:cNvPr>
          <p:cNvSpPr/>
          <p:nvPr/>
        </p:nvSpPr>
        <p:spPr>
          <a:xfrm>
            <a:off x="121956" y="6880451"/>
            <a:ext cx="6540196" cy="646331"/>
          </a:xfrm>
          <a:prstGeom prst="rect">
            <a:avLst/>
          </a:prstGeom>
        </p:spPr>
        <p:txBody>
          <a:bodyPr wrap="square">
            <a:spAutoFit/>
          </a:bodyPr>
          <a:lstStyle/>
          <a:p>
            <a:r>
              <a:rPr lang="ja-JP" altLang="en-US" sz="1200" dirty="0">
                <a:solidFill>
                  <a:srgbClr val="333333"/>
                </a:solidFill>
                <a:latin typeface="メイリオ" panose="020B0604030504040204" pitchFamily="50" charset="-128"/>
                <a:ea typeface="メイリオ" panose="020B0604030504040204" pitchFamily="50" charset="-128"/>
              </a:rPr>
              <a:t>購入いただいた国内</a:t>
            </a:r>
            <a:r>
              <a:rPr lang="ja-JP" altLang="en-US" sz="1200" dirty="0" smtClean="0">
                <a:solidFill>
                  <a:srgbClr val="333333"/>
                </a:solidFill>
                <a:latin typeface="メイリオ" panose="020B0604030504040204" pitchFamily="50" charset="-128"/>
                <a:ea typeface="メイリオ" panose="020B0604030504040204" pitchFamily="50" charset="-128"/>
              </a:rPr>
              <a:t>旅行代金</a:t>
            </a:r>
            <a:r>
              <a:rPr lang="ja-JP" altLang="en-US" sz="1200" dirty="0">
                <a:solidFill>
                  <a:srgbClr val="333333"/>
                </a:solidFill>
                <a:latin typeface="メイリオ" panose="020B0604030504040204" pitchFamily="50" charset="-128"/>
                <a:ea typeface="メイリオ" panose="020B0604030504040204" pitchFamily="50" charset="-128"/>
              </a:rPr>
              <a:t>の</a:t>
            </a:r>
            <a:r>
              <a:rPr lang="en-US" altLang="ja-JP" sz="1200" dirty="0">
                <a:solidFill>
                  <a:srgbClr val="333333"/>
                </a:solidFill>
                <a:latin typeface="メイリオ" panose="020B0604030504040204" pitchFamily="50" charset="-128"/>
                <a:ea typeface="メイリオ" panose="020B0604030504040204" pitchFamily="50" charset="-128"/>
              </a:rPr>
              <a:t>50</a:t>
            </a:r>
            <a:r>
              <a:rPr lang="ja-JP" altLang="en-US" sz="1200" dirty="0">
                <a:solidFill>
                  <a:srgbClr val="333333"/>
                </a:solidFill>
                <a:latin typeface="メイリオ" panose="020B0604030504040204" pitchFamily="50" charset="-128"/>
                <a:ea typeface="メイリオ" panose="020B0604030504040204" pitchFamily="50" charset="-128"/>
              </a:rPr>
              <a:t>％分（</a:t>
            </a:r>
            <a:r>
              <a:rPr lang="en-US" altLang="ja-JP" sz="1200" b="1" dirty="0">
                <a:solidFill>
                  <a:srgbClr val="FF0000"/>
                </a:solidFill>
                <a:latin typeface="メイリオ" panose="020B0604030504040204" pitchFamily="50" charset="-128"/>
                <a:ea typeface="メイリオ" panose="020B0604030504040204" pitchFamily="50" charset="-128"/>
              </a:rPr>
              <a:t>1</a:t>
            </a:r>
            <a:r>
              <a:rPr lang="ja-JP" altLang="en-US" sz="1200" b="1" dirty="0">
                <a:solidFill>
                  <a:srgbClr val="FF0000"/>
                </a:solidFill>
                <a:latin typeface="メイリオ" panose="020B0604030504040204" pitchFamily="50" charset="-128"/>
                <a:ea typeface="メイリオ" panose="020B0604030504040204" pitchFamily="50" charset="-128"/>
              </a:rPr>
              <a:t>人一泊あたり最大</a:t>
            </a:r>
            <a:r>
              <a:rPr lang="en-US" altLang="ja-JP" sz="1200" b="1" dirty="0">
                <a:solidFill>
                  <a:srgbClr val="FF0000"/>
                </a:solidFill>
                <a:latin typeface="メイリオ" panose="020B0604030504040204" pitchFamily="50" charset="-128"/>
                <a:ea typeface="メイリオ" panose="020B0604030504040204" pitchFamily="50" charset="-128"/>
              </a:rPr>
              <a:t>2</a:t>
            </a:r>
            <a:r>
              <a:rPr lang="ja-JP" altLang="en-US" sz="1200" b="1" dirty="0">
                <a:solidFill>
                  <a:srgbClr val="FF0000"/>
                </a:solidFill>
                <a:latin typeface="メイリオ" panose="020B0604030504040204" pitchFamily="50" charset="-128"/>
                <a:ea typeface="メイリオ" panose="020B0604030504040204" pitchFamily="50" charset="-128"/>
              </a:rPr>
              <a:t>万円</a:t>
            </a:r>
            <a:r>
              <a:rPr lang="ja-JP" altLang="en-US" sz="1200" dirty="0">
                <a:solidFill>
                  <a:srgbClr val="333333"/>
                </a:solidFill>
                <a:latin typeface="メイリオ" panose="020B0604030504040204" pitchFamily="50" charset="-128"/>
                <a:ea typeface="メイリオ" panose="020B0604030504040204" pitchFamily="50" charset="-128"/>
              </a:rPr>
              <a:t>）の割引や</a:t>
            </a:r>
            <a:r>
              <a:rPr lang="ja-JP" altLang="en-US" sz="1200" dirty="0" smtClean="0">
                <a:solidFill>
                  <a:srgbClr val="333333"/>
                </a:solidFill>
                <a:latin typeface="メイリオ" panose="020B0604030504040204" pitchFamily="50" charset="-128"/>
                <a:ea typeface="メイリオ" panose="020B0604030504040204" pitchFamily="50" charset="-128"/>
              </a:rPr>
              <a:t>クーポンが</a:t>
            </a:r>
            <a:r>
              <a:rPr lang="ja-JP" altLang="en-US" sz="1200" dirty="0">
                <a:solidFill>
                  <a:srgbClr val="333333"/>
                </a:solidFill>
                <a:latin typeface="メイリオ" panose="020B0604030504040204" pitchFamily="50" charset="-128"/>
                <a:ea typeface="メイリオ" panose="020B0604030504040204" pitchFamily="50" charset="-128"/>
              </a:rPr>
              <a:t>付与されます。</a:t>
            </a:r>
            <a:r>
              <a:rPr lang="ja-JP" altLang="en-US" sz="1200" dirty="0">
                <a:latin typeface="Arial" panose="020B0604020202020204" pitchFamily="34" charset="0"/>
                <a:ea typeface="メイリオ" panose="020B0604030504040204" pitchFamily="50" charset="-128"/>
                <a:cs typeface="Arial" panose="020B0604020202020204" pitchFamily="34" charset="0"/>
              </a:rPr>
              <a:t>そのうち</a:t>
            </a:r>
            <a:r>
              <a:rPr lang="ja-JP" altLang="en-US" sz="1200" b="1" u="sng" dirty="0">
                <a:solidFill>
                  <a:srgbClr val="FF0000"/>
                </a:solidFill>
                <a:latin typeface="Arial" panose="020B0604020202020204" pitchFamily="34" charset="0"/>
                <a:ea typeface="メイリオ" panose="020B0604030504040204" pitchFamily="50" charset="-128"/>
                <a:cs typeface="Arial" panose="020B0604020202020204" pitchFamily="34" charset="0"/>
              </a:rPr>
              <a:t>７割は旅行</a:t>
            </a:r>
            <a:r>
              <a:rPr lang="ja-JP" altLang="en-US" sz="1200" b="1" u="sng" dirty="0" smtClean="0">
                <a:solidFill>
                  <a:srgbClr val="FF0000"/>
                </a:solidFill>
                <a:latin typeface="Arial" panose="020B0604020202020204" pitchFamily="34" charset="0"/>
                <a:ea typeface="メイリオ" panose="020B0604030504040204" pitchFamily="50" charset="-128"/>
                <a:cs typeface="Arial" panose="020B0604020202020204" pitchFamily="34" charset="0"/>
              </a:rPr>
              <a:t>代金の割引に</a:t>
            </a:r>
            <a:r>
              <a:rPr lang="ja-JP" altLang="en-US" sz="1200" b="1" u="sng" dirty="0">
                <a:solidFill>
                  <a:srgbClr val="FF0000"/>
                </a:solidFill>
                <a:latin typeface="Arial" panose="020B0604020202020204" pitchFamily="34" charset="0"/>
                <a:ea typeface="メイリオ" panose="020B0604030504040204" pitchFamily="50" charset="-128"/>
                <a:cs typeface="Arial" panose="020B0604020202020204" pitchFamily="34" charset="0"/>
              </a:rPr>
              <a:t>反映</a:t>
            </a:r>
            <a:r>
              <a:rPr lang="ja-JP" altLang="en-US" sz="1200" dirty="0">
                <a:latin typeface="Arial" panose="020B0604020202020204" pitchFamily="34" charset="0"/>
                <a:ea typeface="メイリオ" panose="020B0604030504040204" pitchFamily="50" charset="-128"/>
                <a:cs typeface="Arial" panose="020B0604020202020204" pitchFamily="34" charset="0"/>
              </a:rPr>
              <a:t>し、</a:t>
            </a:r>
            <a:r>
              <a:rPr lang="ja-JP" altLang="en-US" sz="1200" b="1" u="sng" dirty="0">
                <a:solidFill>
                  <a:srgbClr val="FF0000"/>
                </a:solidFill>
                <a:latin typeface="Arial" panose="020B0604020202020204" pitchFamily="34" charset="0"/>
                <a:ea typeface="メイリオ" panose="020B0604030504040204" pitchFamily="50" charset="-128"/>
                <a:cs typeface="Arial" panose="020B0604020202020204" pitchFamily="34" charset="0"/>
              </a:rPr>
              <a:t>３割は現地で利用</a:t>
            </a:r>
            <a:r>
              <a:rPr lang="ja-JP" altLang="en-US" sz="1200" b="1" u="sng" dirty="0" smtClean="0">
                <a:solidFill>
                  <a:srgbClr val="FF0000"/>
                </a:solidFill>
                <a:latin typeface="Arial" panose="020B0604020202020204" pitchFamily="34" charset="0"/>
                <a:ea typeface="メイリオ" panose="020B0604030504040204" pitchFamily="50" charset="-128"/>
                <a:cs typeface="Arial" panose="020B0604020202020204" pitchFamily="34" charset="0"/>
              </a:rPr>
              <a:t>可能地域共通クーポン</a:t>
            </a:r>
            <a:r>
              <a:rPr lang="ja-JP" altLang="en-US" sz="1200" dirty="0" smtClean="0">
                <a:latin typeface="Arial" panose="020B0604020202020204" pitchFamily="34" charset="0"/>
                <a:ea typeface="メイリオ" panose="020B0604030504040204" pitchFamily="50" charset="-128"/>
                <a:cs typeface="Arial" panose="020B0604020202020204" pitchFamily="34" charset="0"/>
              </a:rPr>
              <a:t>が付与されます。</a:t>
            </a:r>
            <a:endParaRPr lang="ja-JP" altLang="en-US" sz="1200" dirty="0">
              <a:latin typeface="Arial" panose="020B0604020202020204" pitchFamily="34" charset="0"/>
              <a:ea typeface="メイリオ" panose="020B0604030504040204" pitchFamily="50" charset="-128"/>
              <a:cs typeface="Arial" panose="020B0604020202020204" pitchFamily="34" charset="0"/>
            </a:endParaRPr>
          </a:p>
        </p:txBody>
      </p:sp>
      <p:sp>
        <p:nvSpPr>
          <p:cNvPr id="82" name="正方形/長方形 81">
            <a:extLst>
              <a:ext uri="{FF2B5EF4-FFF2-40B4-BE49-F238E27FC236}">
                <a16:creationId xmlns:a16="http://schemas.microsoft.com/office/drawing/2014/main" xmlns="" id="{259D1420-2D72-40C8-8961-5FEAFFADAC66}"/>
              </a:ext>
            </a:extLst>
          </p:cNvPr>
          <p:cNvSpPr/>
          <p:nvPr/>
        </p:nvSpPr>
        <p:spPr>
          <a:xfrm>
            <a:off x="101063" y="6323827"/>
            <a:ext cx="4108817" cy="369332"/>
          </a:xfrm>
          <a:prstGeom prst="rect">
            <a:avLst/>
          </a:prstGeom>
        </p:spPr>
        <p:txBody>
          <a:bodyPr wrap="none">
            <a:spAutoFit/>
          </a:bodyPr>
          <a:lstStyle/>
          <a:p>
            <a:r>
              <a:rPr lang="ja-JP" altLang="en-US" b="1" dirty="0">
                <a:solidFill>
                  <a:srgbClr val="000000"/>
                </a:solidFill>
                <a:latin typeface="メイリオ" panose="020B0604030504040204" pitchFamily="50" charset="-128"/>
                <a:ea typeface="メイリオ" panose="020B0604030504040204" pitchFamily="50" charset="-128"/>
              </a:rPr>
              <a:t>割引イメージ：旅行代金</a:t>
            </a:r>
            <a:r>
              <a:rPr lang="ja-JP" altLang="en-US" b="1" dirty="0">
                <a:latin typeface="メイリオ" panose="020B0604030504040204" pitchFamily="50" charset="-128"/>
                <a:ea typeface="メイリオ" panose="020B0604030504040204" pitchFamily="50" charset="-128"/>
              </a:rPr>
              <a:t>４</a:t>
            </a:r>
            <a:r>
              <a:rPr lang="ja-JP" altLang="en-US" b="1" dirty="0">
                <a:solidFill>
                  <a:srgbClr val="000000"/>
                </a:solidFill>
                <a:latin typeface="メイリオ" panose="020B0604030504040204" pitchFamily="50" charset="-128"/>
                <a:ea typeface="メイリオ" panose="020B0604030504040204" pitchFamily="50" charset="-128"/>
              </a:rPr>
              <a:t>万円の場合</a:t>
            </a:r>
            <a:endParaRPr lang="en-US" altLang="ja-JP" b="1" dirty="0">
              <a:solidFill>
                <a:srgbClr val="000000"/>
              </a:solidFill>
              <a:latin typeface="メイリオ" panose="020B0604030504040204" pitchFamily="50" charset="-128"/>
              <a:ea typeface="メイリオ" panose="020B0604030504040204" pitchFamily="50" charset="-128"/>
            </a:endParaRPr>
          </a:p>
        </p:txBody>
      </p:sp>
      <p:sp>
        <p:nvSpPr>
          <p:cNvPr id="110" name="正方形/長方形 109">
            <a:extLst>
              <a:ext uri="{FF2B5EF4-FFF2-40B4-BE49-F238E27FC236}">
                <a16:creationId xmlns:a16="http://schemas.microsoft.com/office/drawing/2014/main" xmlns="" id="{59B74F5C-66B4-4B79-8AA9-8D2F0B9CC63E}"/>
              </a:ext>
            </a:extLst>
          </p:cNvPr>
          <p:cNvSpPr/>
          <p:nvPr/>
        </p:nvSpPr>
        <p:spPr>
          <a:xfrm>
            <a:off x="7463757" y="1763688"/>
            <a:ext cx="6974444" cy="600164"/>
          </a:xfrm>
          <a:prstGeom prst="rect">
            <a:avLst/>
          </a:prstGeom>
        </p:spPr>
        <p:txBody>
          <a:bodyPr wrap="square">
            <a:spAutoFit/>
          </a:bodyPr>
          <a:lstStyle/>
          <a:p>
            <a:r>
              <a:rPr lang="ja-JP" altLang="en-US" sz="1200" dirty="0">
                <a:solidFill>
                  <a:srgbClr val="333333"/>
                </a:solidFill>
                <a:latin typeface="Arial" panose="020B0604020202020204" pitchFamily="34" charset="0"/>
                <a:ea typeface="メイリオ" panose="020B0604030504040204" pitchFamily="50" charset="-128"/>
                <a:cs typeface="Arial" panose="020B0604020202020204" pitchFamily="34" charset="0"/>
              </a:rPr>
              <a:t>このキャンペーンは新型コロナウイルス感染症が収束した後の一定期間に限定して実施されます。</a:t>
            </a:r>
            <a:endParaRPr lang="en-US" altLang="ja-JP" sz="1200" dirty="0">
              <a:solidFill>
                <a:srgbClr val="333333"/>
              </a:solidFill>
              <a:latin typeface="Arial" panose="020B0604020202020204" pitchFamily="34" charset="0"/>
              <a:ea typeface="メイリオ" panose="020B0604030504040204" pitchFamily="50" charset="-128"/>
              <a:cs typeface="Arial" panose="020B0604020202020204" pitchFamily="34" charset="0"/>
            </a:endParaRPr>
          </a:p>
          <a:p>
            <a:r>
              <a:rPr lang="ja-JP" altLang="en-US" sz="1200" b="1" dirty="0">
                <a:solidFill>
                  <a:srgbClr val="333333"/>
                </a:solidFill>
                <a:latin typeface="Arial" panose="020B0604020202020204" pitchFamily="34" charset="0"/>
                <a:ea typeface="メイリオ" panose="020B0604030504040204" pitchFamily="50" charset="-128"/>
                <a:cs typeface="Arial" panose="020B0604020202020204" pitchFamily="34" charset="0"/>
              </a:rPr>
              <a:t>現段階では</a:t>
            </a:r>
            <a:r>
              <a:rPr lang="en-US" altLang="ja-JP" sz="1200" b="1" dirty="0">
                <a:solidFill>
                  <a:srgbClr val="333333"/>
                </a:solidFill>
                <a:latin typeface="Arial" panose="020B0604020202020204" pitchFamily="34" charset="0"/>
                <a:ea typeface="メイリオ" panose="020B0604030504040204" pitchFamily="50" charset="-128"/>
                <a:cs typeface="Arial" panose="020B0604020202020204" pitchFamily="34" charset="0"/>
              </a:rPr>
              <a:t>7</a:t>
            </a:r>
            <a:r>
              <a:rPr lang="ja-JP" altLang="en-US" sz="1200" b="1" dirty="0">
                <a:solidFill>
                  <a:srgbClr val="333333"/>
                </a:solidFill>
                <a:latin typeface="Arial" panose="020B0604020202020204" pitchFamily="34" charset="0"/>
                <a:ea typeface="メイリオ" panose="020B0604030504040204" pitchFamily="50" charset="-128"/>
                <a:cs typeface="Arial" panose="020B0604020202020204" pitchFamily="34" charset="0"/>
              </a:rPr>
              <a:t>月下旬以降から実施</a:t>
            </a:r>
            <a:r>
              <a:rPr lang="ja-JP" altLang="en-US" sz="1200" b="1" dirty="0" smtClean="0">
                <a:solidFill>
                  <a:srgbClr val="333333"/>
                </a:solidFill>
                <a:latin typeface="Arial" panose="020B0604020202020204" pitchFamily="34" charset="0"/>
                <a:ea typeface="メイリオ" panose="020B0604030504040204" pitchFamily="50" charset="-128"/>
                <a:cs typeface="Arial" panose="020B0604020202020204" pitchFamily="34" charset="0"/>
              </a:rPr>
              <a:t>される予定で詳細のルールが現在検討されています。</a:t>
            </a:r>
            <a:endParaRPr lang="en-US" altLang="ja-JP" sz="1200" b="1" dirty="0">
              <a:solidFill>
                <a:srgbClr val="333333"/>
              </a:solidFill>
              <a:latin typeface="Arial" panose="020B0604020202020204" pitchFamily="34" charset="0"/>
              <a:ea typeface="メイリオ" panose="020B0604030504040204" pitchFamily="50" charset="-128"/>
              <a:cs typeface="Arial" panose="020B0604020202020204" pitchFamily="34" charset="0"/>
            </a:endParaRPr>
          </a:p>
          <a:p>
            <a:r>
              <a:rPr lang="ja-JP" altLang="en-US" sz="900" dirty="0">
                <a:solidFill>
                  <a:srgbClr val="333333"/>
                </a:solidFill>
                <a:latin typeface="Arial" panose="020B0604020202020204" pitchFamily="34" charset="0"/>
                <a:ea typeface="メイリオ" panose="020B0604030504040204" pitchFamily="50" charset="-128"/>
                <a:cs typeface="Arial" panose="020B0604020202020204" pitchFamily="34" charset="0"/>
              </a:rPr>
              <a:t>（</a:t>
            </a:r>
            <a:r>
              <a:rPr lang="en-US" altLang="ja-JP" sz="900" dirty="0">
                <a:solidFill>
                  <a:srgbClr val="333333"/>
                </a:solidFill>
                <a:latin typeface="Arial" panose="020B0604020202020204" pitchFamily="34" charset="0"/>
                <a:ea typeface="メイリオ" panose="020B0604030504040204" pitchFamily="50" charset="-128"/>
                <a:cs typeface="Arial" panose="020B0604020202020204" pitchFamily="34" charset="0"/>
              </a:rPr>
              <a:t>※</a:t>
            </a:r>
            <a:r>
              <a:rPr lang="ja-JP" altLang="en-US" sz="900" dirty="0">
                <a:solidFill>
                  <a:srgbClr val="333333"/>
                </a:solidFill>
                <a:latin typeface="Arial" panose="020B0604020202020204" pitchFamily="34" charset="0"/>
                <a:ea typeface="メイリオ" panose="020B0604030504040204" pitchFamily="50" charset="-128"/>
                <a:cs typeface="Arial" panose="020B0604020202020204" pitchFamily="34" charset="0"/>
              </a:rPr>
              <a:t>対象はキャンペーン期間に新たにお申込みいただいた国内旅行となります。</a:t>
            </a:r>
            <a:r>
              <a:rPr lang="ja-JP" altLang="en-US" sz="900" dirty="0">
                <a:latin typeface="メイリオ" panose="020B0604030504040204" pitchFamily="50" charset="-128"/>
                <a:ea typeface="メイリオ" panose="020B0604030504040204" pitchFamily="50" charset="-128"/>
              </a:rPr>
              <a:t>最新情報がわかり次第、随時ご案内いたします。</a:t>
            </a:r>
            <a:r>
              <a:rPr lang="ja-JP" altLang="en-US" sz="900" dirty="0">
                <a:solidFill>
                  <a:srgbClr val="333333"/>
                </a:solidFill>
                <a:latin typeface="メイリオ" panose="020B0604030504040204" pitchFamily="50" charset="-128"/>
                <a:ea typeface="メイリオ" panose="020B0604030504040204" pitchFamily="50" charset="-128"/>
                <a:cs typeface="Arial" panose="020B0604020202020204" pitchFamily="34" charset="0"/>
              </a:rPr>
              <a:t>）</a:t>
            </a:r>
            <a:endParaRPr lang="ja-JP" altLang="en-US" sz="900" dirty="0">
              <a:latin typeface="メイリオ" panose="020B0604030504040204" pitchFamily="50" charset="-128"/>
              <a:ea typeface="メイリオ" panose="020B0604030504040204" pitchFamily="50" charset="-128"/>
              <a:cs typeface="Arial" panose="020B0604020202020204" pitchFamily="34" charset="0"/>
            </a:endParaRPr>
          </a:p>
        </p:txBody>
      </p:sp>
      <p:sp>
        <p:nvSpPr>
          <p:cNvPr id="111" name="正方形/長方形 110">
            <a:extLst>
              <a:ext uri="{FF2B5EF4-FFF2-40B4-BE49-F238E27FC236}">
                <a16:creationId xmlns:a16="http://schemas.microsoft.com/office/drawing/2014/main" xmlns="" id="{A5B45F4E-9177-41B4-88B0-FAC860FAA19D}"/>
              </a:ext>
            </a:extLst>
          </p:cNvPr>
          <p:cNvSpPr/>
          <p:nvPr/>
        </p:nvSpPr>
        <p:spPr>
          <a:xfrm>
            <a:off x="9931368" y="777590"/>
            <a:ext cx="2723823" cy="369332"/>
          </a:xfrm>
          <a:prstGeom prst="rect">
            <a:avLst/>
          </a:prstGeom>
        </p:spPr>
        <p:txBody>
          <a:bodyPr wrap="none">
            <a:spAutoFit/>
          </a:bodyPr>
          <a:lstStyle/>
          <a:p>
            <a:r>
              <a:rPr lang="ja-JP" altLang="en-US" b="1" dirty="0">
                <a:solidFill>
                  <a:srgbClr val="000000"/>
                </a:solidFill>
                <a:latin typeface="メイリオ" panose="020B0604030504040204" pitchFamily="50" charset="-128"/>
                <a:ea typeface="メイリオ" panose="020B0604030504040204" pitchFamily="50" charset="-128"/>
              </a:rPr>
              <a:t>いつから利用できるの？</a:t>
            </a:r>
            <a:endParaRPr lang="ja-JP" altLang="en-US" b="1" dirty="0">
              <a:latin typeface="メイリオ" panose="020B0604030504040204" pitchFamily="50" charset="-128"/>
              <a:ea typeface="メイリオ" panose="020B0604030504040204" pitchFamily="50" charset="-128"/>
            </a:endParaRPr>
          </a:p>
        </p:txBody>
      </p:sp>
      <p:cxnSp>
        <p:nvCxnSpPr>
          <p:cNvPr id="5" name="直線矢印コネクタ 4"/>
          <p:cNvCxnSpPr/>
          <p:nvPr/>
        </p:nvCxnSpPr>
        <p:spPr>
          <a:xfrm>
            <a:off x="5248583" y="8086929"/>
            <a:ext cx="324000" cy="3082"/>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grpSp>
        <p:nvGrpSpPr>
          <p:cNvPr id="13" name="グループ化 12"/>
          <p:cNvGrpSpPr/>
          <p:nvPr/>
        </p:nvGrpSpPr>
        <p:grpSpPr>
          <a:xfrm>
            <a:off x="268209" y="939979"/>
            <a:ext cx="7488832" cy="3704226"/>
            <a:chOff x="27562" y="-2119"/>
            <a:chExt cx="8081576" cy="4150786"/>
          </a:xfrm>
        </p:grpSpPr>
        <p:pic>
          <p:nvPicPr>
            <p:cNvPr id="3" name="図 2" descr="屋外, 水, 自然, 砂浜 が含まれている画像&#10;&#10;自動的に生成された説明">
              <a:extLst>
                <a:ext uri="{FF2B5EF4-FFF2-40B4-BE49-F238E27FC236}">
                  <a16:creationId xmlns:a16="http://schemas.microsoft.com/office/drawing/2014/main" xmlns="" id="{FD19E1AC-759F-4D00-AB9B-234DE1E7FFF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562" y="1371453"/>
              <a:ext cx="2251168" cy="1362129"/>
            </a:xfrm>
            <a:prstGeom prst="rect">
              <a:avLst/>
            </a:prstGeom>
          </p:spPr>
        </p:pic>
        <p:grpSp>
          <p:nvGrpSpPr>
            <p:cNvPr id="11" name="グループ化 10"/>
            <p:cNvGrpSpPr/>
            <p:nvPr/>
          </p:nvGrpSpPr>
          <p:grpSpPr>
            <a:xfrm>
              <a:off x="37165" y="-2119"/>
              <a:ext cx="8071973" cy="4150786"/>
              <a:chOff x="37165" y="-2119"/>
              <a:chExt cx="8071973" cy="4150786"/>
            </a:xfrm>
          </p:grpSpPr>
          <p:pic>
            <p:nvPicPr>
              <p:cNvPr id="9" name="図 8" descr="屋内, テーブル, 座る, 木製 が含まれている画像&#10;&#10;自動的に生成された説明">
                <a:extLst>
                  <a:ext uri="{FF2B5EF4-FFF2-40B4-BE49-F238E27FC236}">
                    <a16:creationId xmlns:a16="http://schemas.microsoft.com/office/drawing/2014/main" xmlns="" id="{5EA5A646-500D-4B57-966B-DFABEAA0191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730" y="2508"/>
                <a:ext cx="2232000" cy="1348380"/>
              </a:xfrm>
              <a:prstGeom prst="rect">
                <a:avLst/>
              </a:prstGeom>
            </p:spPr>
          </p:pic>
          <p:pic>
            <p:nvPicPr>
              <p:cNvPr id="15" name="図 14" descr="建物, 屋外, カラフル, 草 が含まれている画像&#10;&#10;自動的に生成された説明">
                <a:extLst>
                  <a:ext uri="{FF2B5EF4-FFF2-40B4-BE49-F238E27FC236}">
                    <a16:creationId xmlns:a16="http://schemas.microsoft.com/office/drawing/2014/main" xmlns="" id="{EF4B3C61-A0BC-42D5-BB8E-7AC0E267F35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93476" y="2744524"/>
                <a:ext cx="2307484" cy="1353869"/>
              </a:xfrm>
              <a:prstGeom prst="rect">
                <a:avLst/>
              </a:prstGeom>
            </p:spPr>
          </p:pic>
          <p:pic>
            <p:nvPicPr>
              <p:cNvPr id="17" name="図 16" descr="雪が積もっている山の絵&#10;&#10;自動的に生成された説明">
                <a:extLst>
                  <a:ext uri="{FF2B5EF4-FFF2-40B4-BE49-F238E27FC236}">
                    <a16:creationId xmlns:a16="http://schemas.microsoft.com/office/drawing/2014/main" xmlns="" id="{6778FEC6-360A-4B25-8FEC-19167E64112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95530" y="1360764"/>
                <a:ext cx="2318386" cy="1365977"/>
              </a:xfrm>
              <a:prstGeom prst="rect">
                <a:avLst/>
              </a:prstGeom>
            </p:spPr>
          </p:pic>
          <p:pic>
            <p:nvPicPr>
              <p:cNvPr id="19" name="図 18" descr="水, 大きい, ブルー, 海 が含まれている画像&#10;&#10;自動的に生成された説明">
                <a:extLst>
                  <a:ext uri="{FF2B5EF4-FFF2-40B4-BE49-F238E27FC236}">
                    <a16:creationId xmlns:a16="http://schemas.microsoft.com/office/drawing/2014/main" xmlns="" id="{54C10A94-9CFB-404F-A2E6-B331C70A6269}"/>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b="4078"/>
              <a:stretch/>
            </p:blipFill>
            <p:spPr>
              <a:xfrm>
                <a:off x="4629232" y="1349378"/>
                <a:ext cx="2203728" cy="1354962"/>
              </a:xfrm>
              <a:prstGeom prst="rect">
                <a:avLst/>
              </a:prstGeom>
            </p:spPr>
          </p:pic>
          <p:pic>
            <p:nvPicPr>
              <p:cNvPr id="21" name="図 20" descr="花の刺身&#10;&#10;自動的に生成された説明">
                <a:extLst>
                  <a:ext uri="{FF2B5EF4-FFF2-40B4-BE49-F238E27FC236}">
                    <a16:creationId xmlns:a16="http://schemas.microsoft.com/office/drawing/2014/main" xmlns="" id="{F9B273EA-B144-49BB-9CA5-758CB131FDB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00960" y="2699221"/>
                <a:ext cx="2232000" cy="1410952"/>
              </a:xfrm>
              <a:prstGeom prst="rect">
                <a:avLst/>
              </a:prstGeom>
            </p:spPr>
          </p:pic>
          <p:pic>
            <p:nvPicPr>
              <p:cNvPr id="23" name="図 22" descr="草, フィールド, 花, イエロー が含まれている画像&#10;&#10;自動的に生成された説明">
                <a:extLst>
                  <a:ext uri="{FF2B5EF4-FFF2-40B4-BE49-F238E27FC236}">
                    <a16:creationId xmlns:a16="http://schemas.microsoft.com/office/drawing/2014/main" xmlns="" id="{8D82B4E6-05B2-4508-9BE1-DF550D3BA94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13916" y="-2119"/>
                <a:ext cx="2232000" cy="1326394"/>
              </a:xfrm>
              <a:prstGeom prst="rect">
                <a:avLst/>
              </a:prstGeom>
            </p:spPr>
          </p:pic>
          <p:pic>
            <p:nvPicPr>
              <p:cNvPr id="25" name="図 24" descr="山, 屋外, 電車, 跡 が含まれている画像&#10;&#10;自動的に生成された説明">
                <a:extLst>
                  <a:ext uri="{FF2B5EF4-FFF2-40B4-BE49-F238E27FC236}">
                    <a16:creationId xmlns:a16="http://schemas.microsoft.com/office/drawing/2014/main" xmlns="" id="{A4FF3C9D-AA39-4B39-916A-B5E00BF6A39C}"/>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294045" y="-228"/>
                <a:ext cx="2299679" cy="1357844"/>
              </a:xfrm>
              <a:prstGeom prst="rect">
                <a:avLst/>
              </a:prstGeom>
            </p:spPr>
          </p:pic>
          <p:pic>
            <p:nvPicPr>
              <p:cNvPr id="28" name="図 27" descr="夕日の山&#10;&#10;自動的に生成された説明">
                <a:extLst>
                  <a:ext uri="{FF2B5EF4-FFF2-40B4-BE49-F238E27FC236}">
                    <a16:creationId xmlns:a16="http://schemas.microsoft.com/office/drawing/2014/main" xmlns="" id="{516063F0-23DD-4EE3-BC81-BF438B8E8B2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7165" y="2754147"/>
                <a:ext cx="2232000" cy="1394520"/>
              </a:xfrm>
              <a:prstGeom prst="rect">
                <a:avLst/>
              </a:prstGeom>
            </p:spPr>
          </p:pic>
          <p:pic>
            <p:nvPicPr>
              <p:cNvPr id="41" name="図 40">
                <a:extLst>
                  <a:ext uri="{FF2B5EF4-FFF2-40B4-BE49-F238E27FC236}">
                    <a16:creationId xmlns:a16="http://schemas.microsoft.com/office/drawing/2014/main" xmlns="" id="{BD816C3C-D57A-4DE1-8AE2-B4F674E04CF8}"/>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730812" y="57486"/>
                <a:ext cx="2031629" cy="290725"/>
              </a:xfrm>
              <a:prstGeom prst="rect">
                <a:avLst/>
              </a:prstGeom>
            </p:spPr>
          </p:pic>
          <p:grpSp>
            <p:nvGrpSpPr>
              <p:cNvPr id="10" name="グループ化 9"/>
              <p:cNvGrpSpPr/>
              <p:nvPr/>
            </p:nvGrpSpPr>
            <p:grpSpPr>
              <a:xfrm>
                <a:off x="1103702" y="682161"/>
                <a:ext cx="7005436" cy="3341079"/>
                <a:chOff x="766240" y="682161"/>
                <a:chExt cx="7005436" cy="3341079"/>
              </a:xfrm>
            </p:grpSpPr>
            <p:grpSp>
              <p:nvGrpSpPr>
                <p:cNvPr id="8" name="グループ化 7"/>
                <p:cNvGrpSpPr/>
                <p:nvPr/>
              </p:nvGrpSpPr>
              <p:grpSpPr>
                <a:xfrm>
                  <a:off x="766240" y="682161"/>
                  <a:ext cx="5570756" cy="3341079"/>
                  <a:chOff x="766240" y="682161"/>
                  <a:chExt cx="5570756" cy="3341079"/>
                </a:xfrm>
              </p:grpSpPr>
              <p:sp>
                <p:nvSpPr>
                  <p:cNvPr id="113" name="正方形/長方形 112">
                    <a:extLst>
                      <a:ext uri="{FF2B5EF4-FFF2-40B4-BE49-F238E27FC236}">
                        <a16:creationId xmlns:a16="http://schemas.microsoft.com/office/drawing/2014/main" xmlns="" id="{5DF02D3C-001E-4A84-8C1C-9B163B754D3E}"/>
                      </a:ext>
                    </a:extLst>
                  </p:cNvPr>
                  <p:cNvSpPr/>
                  <p:nvPr/>
                </p:nvSpPr>
                <p:spPr>
                  <a:xfrm rot="21300000">
                    <a:off x="1163329" y="2535828"/>
                    <a:ext cx="4960690" cy="1102012"/>
                  </a:xfrm>
                  <a:prstGeom prst="rect">
                    <a:avLst/>
                  </a:prstGeom>
                </p:spPr>
                <p:txBody>
                  <a:bodyPr wrap="none">
                    <a:prstTxWarp prst="textPlain">
                      <a:avLst/>
                    </a:prstTxWarp>
                    <a:spAutoFit/>
                  </a:bodyPr>
                  <a:lstStyle/>
                  <a:p>
                    <a:pPr lvl="0" algn="ctr"/>
                    <a:r>
                      <a:rPr lang="en-US" altLang="ja-JP" sz="2900" b="1" dirty="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rPr>
                      <a:t>Go To Travel </a:t>
                    </a:r>
                    <a:r>
                      <a:rPr lang="ja-JP" altLang="en-US" sz="2900" b="1" dirty="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rPr>
                      <a:t>キャンペーン</a:t>
                    </a:r>
                    <a:endParaRPr lang="en-US" altLang="ja-JP" sz="2900" b="1" dirty="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endParaRPr>
                  </a:p>
                </p:txBody>
              </p:sp>
              <p:sp>
                <p:nvSpPr>
                  <p:cNvPr id="39" name="正方形/長方形 38">
                    <a:extLst>
                      <a:ext uri="{FF2B5EF4-FFF2-40B4-BE49-F238E27FC236}">
                        <a16:creationId xmlns:a16="http://schemas.microsoft.com/office/drawing/2014/main" xmlns="" id="{67261C34-C3AD-4B93-859F-8F8A24A36D1B}"/>
                      </a:ext>
                    </a:extLst>
                  </p:cNvPr>
                  <p:cNvSpPr/>
                  <p:nvPr/>
                </p:nvSpPr>
                <p:spPr>
                  <a:xfrm rot="21300000">
                    <a:off x="766240" y="682161"/>
                    <a:ext cx="5570756" cy="1384995"/>
                  </a:xfrm>
                  <a:prstGeom prst="rect">
                    <a:avLst/>
                  </a:prstGeom>
                </p:spPr>
                <p:txBody>
                  <a:bodyPr wrap="none">
                    <a:spAutoFit/>
                  </a:bodyPr>
                  <a:lstStyle/>
                  <a:p>
                    <a:pPr lvl="0" algn="ctr"/>
                    <a:r>
                      <a:rPr lang="ja-JP" altLang="en-US" sz="2800" b="1" dirty="0" smtClean="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rPr>
                      <a:t>安心、</a:t>
                    </a:r>
                    <a:r>
                      <a:rPr lang="ja-JP" altLang="en-US" sz="2800" b="1" dirty="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rPr>
                      <a:t>安全な</a:t>
                    </a:r>
                    <a:r>
                      <a:rPr lang="ja-JP" altLang="en-US" sz="2800" b="1" dirty="0" smtClean="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rPr>
                      <a:t>旅</a:t>
                    </a:r>
                    <a:endParaRPr lang="en-US" altLang="ja-JP" sz="2800" b="1" dirty="0" smtClean="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endParaRPr>
                  </a:p>
                  <a:p>
                    <a:pPr lvl="0" algn="ctr"/>
                    <a:r>
                      <a:rPr lang="ja-JP" altLang="en-US" sz="2800" b="1" dirty="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rPr>
                      <a:t>日本</a:t>
                    </a:r>
                    <a:r>
                      <a:rPr lang="ja-JP" altLang="en-US" sz="2800" b="1" dirty="0" smtClean="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rPr>
                      <a:t>を笑顔に！</a:t>
                    </a:r>
                    <a:endParaRPr lang="en-US" altLang="ja-JP" sz="2800" b="1" dirty="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endParaRPr>
                  </a:p>
                  <a:p>
                    <a:pPr lvl="0" algn="ctr"/>
                    <a:r>
                      <a:rPr lang="ja-JP" altLang="en-US" sz="2800" b="1" dirty="0" smtClean="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rPr>
                      <a:t>近畿</a:t>
                    </a:r>
                    <a:r>
                      <a:rPr lang="ja-JP" altLang="en-US" sz="2800" b="1" dirty="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rPr>
                      <a:t>日本ツーリスト全力投球宣言</a:t>
                    </a:r>
                    <a:endParaRPr lang="en-US" altLang="ja-JP" sz="2800" b="1" dirty="0">
                      <a:solidFill>
                        <a:schemeClr val="bg1"/>
                      </a:solidFill>
                      <a:effectLst>
                        <a:glow rad="292100">
                          <a:schemeClr val="tx1">
                            <a:alpha val="74000"/>
                          </a:schemeClr>
                        </a:glow>
                      </a:effectLst>
                      <a:latin typeface="Arial" panose="020B0604020202020204" pitchFamily="34" charset="0"/>
                      <a:ea typeface="メイリオ" panose="020B0604030504040204" pitchFamily="50" charset="-128"/>
                      <a:cs typeface="Arial" panose="020B0604020202020204" pitchFamily="34" charset="0"/>
                    </a:endParaRPr>
                  </a:p>
                </p:txBody>
              </p:sp>
              <p:cxnSp>
                <p:nvCxnSpPr>
                  <p:cNvPr id="4" name="直線コネクタ 3"/>
                  <p:cNvCxnSpPr/>
                  <p:nvPr/>
                </p:nvCxnSpPr>
                <p:spPr>
                  <a:xfrm flipV="1">
                    <a:off x="1484784" y="3419872"/>
                    <a:ext cx="4677820" cy="60336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7" name="テキスト ボックス 6"/>
                <p:cNvSpPr txBox="1"/>
                <p:nvPr/>
              </p:nvSpPr>
              <p:spPr>
                <a:xfrm rot="21300000">
                  <a:off x="6043484" y="3048930"/>
                  <a:ext cx="1728192" cy="584775"/>
                </a:xfrm>
                <a:prstGeom prst="rect">
                  <a:avLst/>
                </a:prstGeom>
                <a:noFill/>
              </p:spPr>
              <p:txBody>
                <a:bodyPr wrap="square" rtlCol="0">
                  <a:spAutoFit/>
                </a:bodyPr>
                <a:lstStyle/>
                <a:p>
                  <a:r>
                    <a:rPr lang="ja-JP" altLang="en-US" sz="3200" dirty="0">
                      <a:solidFill>
                        <a:schemeClr val="bg1"/>
                      </a:solidFill>
                    </a:rPr>
                    <a:t>✈</a:t>
                  </a:r>
                  <a:endParaRPr kumimoji="1" lang="ja-JP" altLang="en-US" sz="3200" dirty="0">
                    <a:solidFill>
                      <a:schemeClr val="bg1"/>
                    </a:solidFill>
                  </a:endParaRPr>
                </a:p>
              </p:txBody>
            </p:sp>
          </p:grpSp>
        </p:grpSp>
      </p:grpSp>
      <p:grpSp>
        <p:nvGrpSpPr>
          <p:cNvPr id="16" name="グループ化 15"/>
          <p:cNvGrpSpPr/>
          <p:nvPr/>
        </p:nvGrpSpPr>
        <p:grpSpPr>
          <a:xfrm>
            <a:off x="3019639" y="7367281"/>
            <a:ext cx="3957369" cy="1689321"/>
            <a:chOff x="3041312" y="6507152"/>
            <a:chExt cx="3957369" cy="1689321"/>
          </a:xfrm>
        </p:grpSpPr>
        <p:grpSp>
          <p:nvGrpSpPr>
            <p:cNvPr id="77" name="グループ化 76">
              <a:extLst>
                <a:ext uri="{FF2B5EF4-FFF2-40B4-BE49-F238E27FC236}">
                  <a16:creationId xmlns:a16="http://schemas.microsoft.com/office/drawing/2014/main" xmlns="" id="{3DD89F5D-6604-4239-AC0E-1C76657FDFB2}"/>
                </a:ext>
              </a:extLst>
            </p:cNvPr>
            <p:cNvGrpSpPr/>
            <p:nvPr/>
          </p:nvGrpSpPr>
          <p:grpSpPr>
            <a:xfrm>
              <a:off x="3041312" y="6507152"/>
              <a:ext cx="3957369" cy="1689321"/>
              <a:chOff x="3152518" y="5679435"/>
              <a:chExt cx="3512248" cy="1304287"/>
            </a:xfrm>
          </p:grpSpPr>
          <p:pic>
            <p:nvPicPr>
              <p:cNvPr id="43" name="図 42" descr="抽象, 挿絵 が含まれている画像&#10;&#10;自動的に生成された説明">
                <a:extLst>
                  <a:ext uri="{FF2B5EF4-FFF2-40B4-BE49-F238E27FC236}">
                    <a16:creationId xmlns:a16="http://schemas.microsoft.com/office/drawing/2014/main" xmlns="" id="{4174F496-AB1D-4B5E-B9A1-4CF12DD56E94}"/>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198559" y="5691456"/>
                <a:ext cx="3276000" cy="330479"/>
              </a:xfrm>
              <a:prstGeom prst="rect">
                <a:avLst/>
              </a:prstGeom>
            </p:spPr>
          </p:pic>
          <p:sp>
            <p:nvSpPr>
              <p:cNvPr id="51" name="四角形: 角を丸くする 50">
                <a:extLst>
                  <a:ext uri="{FF2B5EF4-FFF2-40B4-BE49-F238E27FC236}">
                    <a16:creationId xmlns:a16="http://schemas.microsoft.com/office/drawing/2014/main" xmlns="" id="{56539194-0FA8-48C3-B38F-106DB4C2FFB2}"/>
                  </a:ext>
                </a:extLst>
              </p:cNvPr>
              <p:cNvSpPr/>
              <p:nvPr/>
            </p:nvSpPr>
            <p:spPr>
              <a:xfrm>
                <a:off x="3216292" y="6467074"/>
                <a:ext cx="2555592" cy="516647"/>
              </a:xfrm>
              <a:prstGeom prst="roundRect">
                <a:avLst>
                  <a:gd name="adj" fmla="val 632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47" name="図 46" descr="パソコンの画面&#10;&#10;自動的に生成された説明">
                <a:extLst>
                  <a:ext uri="{FF2B5EF4-FFF2-40B4-BE49-F238E27FC236}">
                    <a16:creationId xmlns:a16="http://schemas.microsoft.com/office/drawing/2014/main" xmlns="" id="{40F3D565-EAF9-4EC8-8677-BEF48FACFEF0}"/>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204004" y="6020508"/>
                <a:ext cx="1273957" cy="451907"/>
              </a:xfrm>
              <a:prstGeom prst="rect">
                <a:avLst/>
              </a:prstGeom>
            </p:spPr>
          </p:pic>
          <p:pic>
            <p:nvPicPr>
              <p:cNvPr id="45" name="図 44" descr="モニター画面に映る文字&#10;&#10;自動的に生成された説明">
                <a:extLst>
                  <a:ext uri="{FF2B5EF4-FFF2-40B4-BE49-F238E27FC236}">
                    <a16:creationId xmlns:a16="http://schemas.microsoft.com/office/drawing/2014/main" xmlns="" id="{C148BCB6-96BB-4FA0-8E90-E150AA1F397A}"/>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477961" y="6020508"/>
                <a:ext cx="631215" cy="461423"/>
              </a:xfrm>
              <a:prstGeom prst="rect">
                <a:avLst/>
              </a:prstGeom>
            </p:spPr>
          </p:pic>
          <p:sp>
            <p:nvSpPr>
              <p:cNvPr id="53" name="正方形/長方形 52">
                <a:extLst>
                  <a:ext uri="{FF2B5EF4-FFF2-40B4-BE49-F238E27FC236}">
                    <a16:creationId xmlns:a16="http://schemas.microsoft.com/office/drawing/2014/main" xmlns="" id="{113EB463-C197-4ACA-851F-64019D37FFC5}"/>
                  </a:ext>
                </a:extLst>
              </p:cNvPr>
              <p:cNvSpPr/>
              <p:nvPr/>
            </p:nvSpPr>
            <p:spPr>
              <a:xfrm>
                <a:off x="3860287" y="5679435"/>
                <a:ext cx="2596546" cy="296460"/>
              </a:xfrm>
              <a:prstGeom prst="rect">
                <a:avLst/>
              </a:prstGeom>
            </p:spPr>
            <p:txBody>
              <a:bodyPr wrap="square">
                <a:spAutoFit/>
              </a:bodyPr>
              <a:lstStyle/>
              <a:p>
                <a:r>
                  <a:rPr lang="ja-JP" altLang="en-US" sz="1400" dirty="0">
                    <a:latin typeface="HGP創英角ｺﾞｼｯｸUB" panose="020B0900000000000000" pitchFamily="50" charset="-128"/>
                    <a:ea typeface="HGP創英角ｺﾞｼｯｸUB" panose="020B0900000000000000" pitchFamily="50" charset="-128"/>
                    <a:cs typeface="Arial" panose="020B0604020202020204" pitchFamily="34" charset="0"/>
                  </a:rPr>
                  <a:t>旅行代金 </a:t>
                </a:r>
                <a:r>
                  <a:rPr lang="ja-JP" altLang="en-US" dirty="0">
                    <a:latin typeface="HGP創英角ｺﾞｼｯｸUB" panose="020B0900000000000000" pitchFamily="50" charset="-128"/>
                    <a:ea typeface="HGP創英角ｺﾞｼｯｸUB" panose="020B0900000000000000" pitchFamily="50" charset="-128"/>
                    <a:cs typeface="Arial" panose="020B0604020202020204" pitchFamily="34" charset="0"/>
                  </a:rPr>
                  <a:t>＠</a:t>
                </a:r>
                <a:r>
                  <a:rPr lang="en-US" altLang="ja-JP" dirty="0">
                    <a:latin typeface="HGP創英角ｺﾞｼｯｸUB" panose="020B0900000000000000" pitchFamily="50" charset="-128"/>
                    <a:ea typeface="HGP創英角ｺﾞｼｯｸUB" panose="020B0900000000000000" pitchFamily="50" charset="-128"/>
                    <a:cs typeface="Arial" panose="020B0604020202020204" pitchFamily="34" charset="0"/>
                  </a:rPr>
                  <a:t>40,000</a:t>
                </a:r>
                <a:r>
                  <a:rPr lang="ja-JP" altLang="en-US" dirty="0">
                    <a:latin typeface="HGP創英角ｺﾞｼｯｸUB" panose="020B0900000000000000" pitchFamily="50" charset="-128"/>
                    <a:ea typeface="HGP創英角ｺﾞｼｯｸUB" panose="020B0900000000000000" pitchFamily="50" charset="-128"/>
                    <a:cs typeface="Arial" panose="020B0604020202020204" pitchFamily="34" charset="0"/>
                  </a:rPr>
                  <a:t>円</a:t>
                </a:r>
                <a:endParaRPr lang="ja-JP" altLang="en-US" sz="1600" dirty="0">
                  <a:latin typeface="HGP創英角ｺﾞｼｯｸUB" panose="020B0900000000000000" pitchFamily="50" charset="-128"/>
                  <a:ea typeface="HGP創英角ｺﾞｼｯｸUB" panose="020B0900000000000000" pitchFamily="50" charset="-128"/>
                  <a:cs typeface="Arial" panose="020B0604020202020204" pitchFamily="34" charset="0"/>
                </a:endParaRPr>
              </a:p>
            </p:txBody>
          </p:sp>
          <p:sp>
            <p:nvSpPr>
              <p:cNvPr id="54" name="正方形/長方形 53">
                <a:extLst>
                  <a:ext uri="{FF2B5EF4-FFF2-40B4-BE49-F238E27FC236}">
                    <a16:creationId xmlns:a16="http://schemas.microsoft.com/office/drawing/2014/main" xmlns="" id="{326584C0-C1DE-48EE-A8E9-E7E6F116EA4A}"/>
                  </a:ext>
                </a:extLst>
              </p:cNvPr>
              <p:cNvSpPr/>
              <p:nvPr/>
            </p:nvSpPr>
            <p:spPr>
              <a:xfrm>
                <a:off x="3231039" y="6514328"/>
                <a:ext cx="2726148" cy="469394"/>
              </a:xfrm>
              <a:prstGeom prst="rect">
                <a:avLst/>
              </a:prstGeom>
            </p:spPr>
            <p:txBody>
              <a:bodyPr wrap="square">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cs typeface="Arial" panose="020B0604020202020204" pitchFamily="34" charset="0"/>
                  </a:rPr>
                  <a:t>旅行会社への旅行代金の支払額 </a:t>
                </a:r>
                <a:endParaRPr lang="en-US" altLang="ja-JP" sz="1400" dirty="0" smtClean="0">
                  <a:solidFill>
                    <a:schemeClr val="bg1"/>
                  </a:solidFill>
                  <a:latin typeface="HGP創英角ｺﾞｼｯｸUB" panose="020B0900000000000000" pitchFamily="50" charset="-128"/>
                  <a:ea typeface="HGP創英角ｺﾞｼｯｸUB" panose="020B0900000000000000" pitchFamily="50" charset="-128"/>
                  <a:cs typeface="Arial" panose="020B0604020202020204" pitchFamily="34" charset="0"/>
                </a:endParaRPr>
              </a:p>
              <a:p>
                <a:pPr algn="ctr"/>
                <a:r>
                  <a:rPr lang="ja-JP" altLang="en-US" sz="1400" dirty="0" smtClean="0">
                    <a:solidFill>
                      <a:schemeClr val="bg1"/>
                    </a:solidFill>
                    <a:latin typeface="HGP創英角ｺﾞｼｯｸUB" panose="020B0900000000000000" pitchFamily="50" charset="-128"/>
                    <a:ea typeface="HGP創英角ｺﾞｼｯｸUB" panose="020B0900000000000000" pitchFamily="50" charset="-128"/>
                    <a:cs typeface="Arial" panose="020B0604020202020204" pitchFamily="34" charset="0"/>
                  </a:rPr>
                  <a:t>＠</a:t>
                </a:r>
                <a:r>
                  <a:rPr lang="en-US" altLang="ja-JP" dirty="0">
                    <a:solidFill>
                      <a:schemeClr val="bg1"/>
                    </a:solidFill>
                    <a:latin typeface="HGP創英角ｺﾞｼｯｸUB" panose="020B0900000000000000" pitchFamily="50" charset="-128"/>
                    <a:ea typeface="HGP創英角ｺﾞｼｯｸUB" panose="020B0900000000000000" pitchFamily="50" charset="-128"/>
                    <a:cs typeface="Arial" panose="020B0604020202020204" pitchFamily="34" charset="0"/>
                  </a:rPr>
                  <a:t>26,000</a:t>
                </a:r>
                <a:r>
                  <a:rPr lang="ja-JP" altLang="en-US" dirty="0">
                    <a:solidFill>
                      <a:schemeClr val="bg1"/>
                    </a:solidFill>
                    <a:latin typeface="HGP創英角ｺﾞｼｯｸUB" panose="020B0900000000000000" pitchFamily="50" charset="-128"/>
                    <a:ea typeface="HGP創英角ｺﾞｼｯｸUB" panose="020B0900000000000000" pitchFamily="50" charset="-128"/>
                    <a:cs typeface="Arial" panose="020B0604020202020204" pitchFamily="34" charset="0"/>
                  </a:rPr>
                  <a:t>円</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cs typeface="Arial" panose="020B0604020202020204" pitchFamily="34" charset="0"/>
                </a:endParaRPr>
              </a:p>
            </p:txBody>
          </p:sp>
          <p:sp>
            <p:nvSpPr>
              <p:cNvPr id="55" name="正方形/長方形 54">
                <a:extLst>
                  <a:ext uri="{FF2B5EF4-FFF2-40B4-BE49-F238E27FC236}">
                    <a16:creationId xmlns:a16="http://schemas.microsoft.com/office/drawing/2014/main" xmlns="" id="{2953357E-0582-474E-8793-B44437AF9361}"/>
                  </a:ext>
                </a:extLst>
              </p:cNvPr>
              <p:cNvSpPr/>
              <p:nvPr/>
            </p:nvSpPr>
            <p:spPr>
              <a:xfrm>
                <a:off x="3152518" y="6082732"/>
                <a:ext cx="1370089" cy="395280"/>
              </a:xfrm>
              <a:prstGeom prst="rect">
                <a:avLst/>
              </a:prstGeom>
            </p:spPr>
            <p:txBody>
              <a:bodyPr wrap="square">
                <a:spAutoFit/>
              </a:bodyPr>
              <a:lstStyle/>
              <a:p>
                <a:pPr algn="ctr"/>
                <a:r>
                  <a:rPr lang="ja-JP" altLang="en-US" sz="13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cs typeface="Arial" panose="020B0604020202020204" pitchFamily="34" charset="0"/>
                  </a:rPr>
                  <a:t>旅行代金割引 </a:t>
                </a:r>
                <a:endParaRPr lang="en-US" altLang="ja-JP" sz="13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cs typeface="Arial" panose="020B0604020202020204" pitchFamily="34" charset="0"/>
                </a:endParaRPr>
              </a:p>
              <a:p>
                <a:pPr algn="ctr"/>
                <a:r>
                  <a:rPr lang="ja-JP" altLang="en-US" sz="13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cs typeface="Arial" panose="020B0604020202020204" pitchFamily="34" charset="0"/>
                  </a:rPr>
                  <a:t>＠</a:t>
                </a:r>
                <a:r>
                  <a:rPr lang="en-US" altLang="ja-JP" sz="13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cs typeface="Arial" panose="020B0604020202020204" pitchFamily="34" charset="0"/>
                  </a:rPr>
                  <a:t>14,000</a:t>
                </a:r>
                <a:r>
                  <a:rPr lang="ja-JP" altLang="en-US" sz="13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cs typeface="Arial" panose="020B0604020202020204" pitchFamily="34" charset="0"/>
                  </a:rPr>
                  <a:t>円</a:t>
                </a:r>
              </a:p>
            </p:txBody>
          </p:sp>
          <p:sp>
            <p:nvSpPr>
              <p:cNvPr id="56" name="正方形/長方形 55">
                <a:extLst>
                  <a:ext uri="{FF2B5EF4-FFF2-40B4-BE49-F238E27FC236}">
                    <a16:creationId xmlns:a16="http://schemas.microsoft.com/office/drawing/2014/main" xmlns="" id="{14C2AE95-5F16-42DA-B71A-52E9DAB4F8EC}"/>
                  </a:ext>
                </a:extLst>
              </p:cNvPr>
              <p:cNvSpPr/>
              <p:nvPr/>
            </p:nvSpPr>
            <p:spPr>
              <a:xfrm>
                <a:off x="4891974" y="6101841"/>
                <a:ext cx="1772792" cy="370575"/>
              </a:xfrm>
              <a:prstGeom prst="rect">
                <a:avLst/>
              </a:prstGeom>
            </p:spPr>
            <p:txBody>
              <a:bodyPr wrap="square">
                <a:spAutoFit/>
              </a:bodyPr>
              <a:lstStyle/>
              <a:p>
                <a:pPr algn="ctr"/>
                <a:r>
                  <a:rPr lang="ja-JP" altLang="en-US" sz="1200" dirty="0">
                    <a:latin typeface="HGP創英角ｺﾞｼｯｸUB" panose="020B0900000000000000" pitchFamily="50" charset="-128"/>
                    <a:ea typeface="HGP創英角ｺﾞｼｯｸUB" panose="020B0900000000000000" pitchFamily="50" charset="-128"/>
                    <a:cs typeface="Arial" panose="020B0604020202020204" pitchFamily="34" charset="0"/>
                  </a:rPr>
                  <a:t>現地で利用</a:t>
                </a:r>
                <a:endParaRPr lang="en-US" altLang="ja-JP" sz="1200" dirty="0">
                  <a:latin typeface="HGP創英角ｺﾞｼｯｸUB" panose="020B0900000000000000" pitchFamily="50" charset="-128"/>
                  <a:ea typeface="HGP創英角ｺﾞｼｯｸUB" panose="020B0900000000000000" pitchFamily="50" charset="-128"/>
                  <a:cs typeface="Arial" panose="020B0604020202020204" pitchFamily="34" charset="0"/>
                </a:endParaRPr>
              </a:p>
              <a:p>
                <a:pPr algn="ctr"/>
                <a:r>
                  <a:rPr lang="ja-JP" altLang="en-US" sz="1200" dirty="0">
                    <a:latin typeface="HGP創英角ｺﾞｼｯｸUB" panose="020B0900000000000000" pitchFamily="50" charset="-128"/>
                    <a:ea typeface="HGP創英角ｺﾞｼｯｸUB" panose="020B0900000000000000" pitchFamily="50" charset="-128"/>
                    <a:cs typeface="Arial" panose="020B0604020202020204" pitchFamily="34" charset="0"/>
                  </a:rPr>
                  <a:t>できるクーポン</a:t>
                </a:r>
                <a:endParaRPr lang="en-US" altLang="ja-JP" sz="1200" dirty="0">
                  <a:latin typeface="HGP創英角ｺﾞｼｯｸUB" panose="020B0900000000000000" pitchFamily="50" charset="-128"/>
                  <a:ea typeface="HGP創英角ｺﾞｼｯｸUB" panose="020B0900000000000000" pitchFamily="50" charset="-128"/>
                  <a:cs typeface="Arial" panose="020B0604020202020204" pitchFamily="34" charset="0"/>
                </a:endParaRPr>
              </a:p>
            </p:txBody>
          </p:sp>
          <p:pic>
            <p:nvPicPr>
              <p:cNvPr id="71" name="図 70" descr="テーブル, ブラック, ホワイト, プレート が含まれている画像&#10;&#10;自動的に生成された説明">
                <a:extLst>
                  <a:ext uri="{FF2B5EF4-FFF2-40B4-BE49-F238E27FC236}">
                    <a16:creationId xmlns:a16="http://schemas.microsoft.com/office/drawing/2014/main" xmlns="" id="{554701F0-414E-45FA-9BBD-6E5978B1E0F8}"/>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501778" y="5992812"/>
                <a:ext cx="295848" cy="252771"/>
              </a:xfrm>
              <a:prstGeom prst="rect">
                <a:avLst/>
              </a:prstGeom>
            </p:spPr>
          </p:pic>
          <p:pic>
            <p:nvPicPr>
              <p:cNvPr id="76" name="図 75">
                <a:extLst>
                  <a:ext uri="{FF2B5EF4-FFF2-40B4-BE49-F238E27FC236}">
                    <a16:creationId xmlns:a16="http://schemas.microsoft.com/office/drawing/2014/main" xmlns="" id="{44C8C15A-6873-4B39-9AF2-74C146B38729}"/>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252127" y="5782688"/>
                <a:ext cx="321189" cy="346763"/>
              </a:xfrm>
              <a:prstGeom prst="rect">
                <a:avLst/>
              </a:prstGeom>
            </p:spPr>
          </p:pic>
          <p:sp>
            <p:nvSpPr>
              <p:cNvPr id="52" name="正方形/長方形 51">
                <a:extLst>
                  <a:ext uri="{FF2B5EF4-FFF2-40B4-BE49-F238E27FC236}">
                    <a16:creationId xmlns:a16="http://schemas.microsoft.com/office/drawing/2014/main" xmlns="" id="{462EE696-2FA6-4039-9CDE-69CCD08AB5B0}"/>
                  </a:ext>
                </a:extLst>
              </p:cNvPr>
              <p:cNvSpPr/>
              <p:nvPr/>
            </p:nvSpPr>
            <p:spPr>
              <a:xfrm>
                <a:off x="4107677" y="6264711"/>
                <a:ext cx="1370089" cy="222345"/>
              </a:xfrm>
              <a:prstGeom prst="rect">
                <a:avLst/>
              </a:prstGeom>
            </p:spPr>
            <p:txBody>
              <a:bodyPr wrap="square">
                <a:spAutoFit/>
              </a:bodyPr>
              <a:lstStyle/>
              <a:p>
                <a:pPr algn="ctr"/>
                <a:r>
                  <a:rPr lang="ja-JP" altLang="en-US" sz="12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cs typeface="Arial" panose="020B0604020202020204" pitchFamily="34" charset="0"/>
                  </a:rPr>
                  <a:t>＠</a:t>
                </a:r>
                <a:r>
                  <a:rPr lang="en-US" altLang="ja-JP" sz="12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cs typeface="Arial" panose="020B0604020202020204" pitchFamily="34" charset="0"/>
                  </a:rPr>
                  <a:t>6,000</a:t>
                </a:r>
                <a:r>
                  <a:rPr lang="ja-JP" altLang="en-US" sz="12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cs typeface="Arial" panose="020B0604020202020204" pitchFamily="34" charset="0"/>
                  </a:rPr>
                  <a:t>円</a:t>
                </a:r>
              </a:p>
            </p:txBody>
          </p:sp>
        </p:grpSp>
        <p:pic>
          <p:nvPicPr>
            <p:cNvPr id="6" name="図 5" descr="挿絵, コンピュータ が含まれている画像&#10;&#10;自動的に生成された説明">
              <a:extLst>
                <a:ext uri="{FF2B5EF4-FFF2-40B4-BE49-F238E27FC236}">
                  <a16:creationId xmlns:a16="http://schemas.microsoft.com/office/drawing/2014/main" xmlns="" id="{25EBE706-1C54-4599-ACA7-6C0CDDCE668C}"/>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3521300" y="6674199"/>
              <a:ext cx="286972" cy="371906"/>
            </a:xfrm>
            <a:prstGeom prst="rect">
              <a:avLst/>
            </a:prstGeom>
          </p:spPr>
        </p:pic>
        <p:pic>
          <p:nvPicPr>
            <p:cNvPr id="12" name="図 11">
              <a:extLst>
                <a:ext uri="{FF2B5EF4-FFF2-40B4-BE49-F238E27FC236}">
                  <a16:creationId xmlns:a16="http://schemas.microsoft.com/office/drawing/2014/main" xmlns="" id="{3841A83B-1B26-4781-B409-741F184BEEEE}"/>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4898844" y="6876296"/>
              <a:ext cx="394520" cy="360000"/>
            </a:xfrm>
            <a:prstGeom prst="rect">
              <a:avLst/>
            </a:prstGeom>
          </p:spPr>
        </p:pic>
        <p:pic>
          <p:nvPicPr>
            <p:cNvPr id="14" name="図 13" descr="緑のバス&#10;&#10;自動的に生成された説明">
              <a:extLst>
                <a:ext uri="{FF2B5EF4-FFF2-40B4-BE49-F238E27FC236}">
                  <a16:creationId xmlns:a16="http://schemas.microsoft.com/office/drawing/2014/main" xmlns="" id="{4D311B97-FAC1-437A-82D8-0D4EC9A7E821}"/>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3791787" y="6632150"/>
              <a:ext cx="695528" cy="432000"/>
            </a:xfrm>
            <a:prstGeom prst="rect">
              <a:avLst/>
            </a:prstGeom>
          </p:spPr>
        </p:pic>
      </p:grpSp>
      <p:sp>
        <p:nvSpPr>
          <p:cNvPr id="49" name="正方形/長方形 48">
            <a:extLst>
              <a:ext uri="{FF2B5EF4-FFF2-40B4-BE49-F238E27FC236}">
                <a16:creationId xmlns:a16="http://schemas.microsoft.com/office/drawing/2014/main" xmlns="" id="{3C9D67C9-784D-460A-9380-366387E7A3AF}"/>
              </a:ext>
            </a:extLst>
          </p:cNvPr>
          <p:cNvSpPr/>
          <p:nvPr/>
        </p:nvSpPr>
        <p:spPr>
          <a:xfrm>
            <a:off x="1731363" y="6099128"/>
            <a:ext cx="1288276" cy="276999"/>
          </a:xfrm>
          <a:prstGeom prst="rect">
            <a:avLst/>
          </a:prstGeom>
        </p:spPr>
        <p:txBody>
          <a:bodyPr wrap="square">
            <a:spAutoFit/>
          </a:bodyPr>
          <a:lstStyle/>
          <a:p>
            <a:r>
              <a:rPr lang="ja-JP" altLang="en-US" sz="1200" b="1" dirty="0">
                <a:latin typeface="Arial" panose="020B0604020202020204" pitchFamily="34" charset="0"/>
                <a:ea typeface="メイリオ" panose="020B0604030504040204" pitchFamily="50" charset="-128"/>
                <a:cs typeface="Arial" panose="020B0604020202020204" pitchFamily="34" charset="0"/>
              </a:rPr>
              <a:t>おひとりさま</a:t>
            </a:r>
          </a:p>
        </p:txBody>
      </p:sp>
      <p:sp>
        <p:nvSpPr>
          <p:cNvPr id="2" name="右矢印 1"/>
          <p:cNvSpPr/>
          <p:nvPr/>
        </p:nvSpPr>
        <p:spPr>
          <a:xfrm rot="18768855">
            <a:off x="2574742" y="7441720"/>
            <a:ext cx="266798" cy="2433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7" name="図 56" descr="スポーツゲーム が含まれている画像&#10;&#10;自動的に生成された説明">
            <a:extLst>
              <a:ext uri="{FF2B5EF4-FFF2-40B4-BE49-F238E27FC236}">
                <a16:creationId xmlns:a16="http://schemas.microsoft.com/office/drawing/2014/main" xmlns="" id="{13EEBA03-2D50-426D-AC57-4BC8E0459BB1}"/>
              </a:ext>
            </a:extLst>
          </p:cNvPr>
          <p:cNvPicPr>
            <a:picLocks noChangeAspect="1"/>
          </p:cNvPicPr>
          <p:nvPr/>
        </p:nvPicPr>
        <p:blipFill rotWithShape="1">
          <a:blip r:embed="rId3">
            <a:extLst>
              <a:ext uri="{28A0092B-C50C-407E-A947-70E740481C1C}">
                <a14:useLocalDpi xmlns:a14="http://schemas.microsoft.com/office/drawing/2010/main" val="0"/>
              </a:ext>
            </a:extLst>
          </a:blip>
          <a:srcRect b="89382"/>
          <a:stretch/>
        </p:blipFill>
        <p:spPr>
          <a:xfrm>
            <a:off x="-5355976" y="1475656"/>
            <a:ext cx="4546010" cy="462840"/>
          </a:xfrm>
          <a:prstGeom prst="rect">
            <a:avLst/>
          </a:prstGeom>
        </p:spPr>
      </p:pic>
      <p:sp>
        <p:nvSpPr>
          <p:cNvPr id="58" name="テキスト ボックス 57"/>
          <p:cNvSpPr txBox="1"/>
          <p:nvPr/>
        </p:nvSpPr>
        <p:spPr>
          <a:xfrm>
            <a:off x="121956" y="107504"/>
            <a:ext cx="6540196" cy="461665"/>
          </a:xfrm>
          <a:prstGeom prst="rect">
            <a:avLst/>
          </a:prstGeom>
          <a:noFill/>
          <a:ln>
            <a:noFill/>
          </a:ln>
        </p:spPr>
        <p:txBody>
          <a:bodyPr wrap="square" rtlCol="0">
            <a:spAutoFit/>
          </a:bodyPr>
          <a:lstStyle/>
          <a:p>
            <a:r>
              <a:rPr kumimoji="1" lang="ja-JP" altLang="en-US" sz="2400" dirty="0" smtClean="0">
                <a:ln w="0"/>
                <a:effectLst>
                  <a:outerShdw blurRad="38100" dist="25400" dir="5400000" algn="ctr" rotWithShape="0">
                    <a:srgbClr val="6E747A">
                      <a:alpha val="43000"/>
                    </a:srgbClr>
                  </a:outerShdw>
                </a:effectLst>
                <a:latin typeface="HG創英角ﾎﾟｯﾌﾟ体" panose="040B0A09000000000000" pitchFamily="49" charset="-128"/>
                <a:ea typeface="HG創英角ﾎﾟｯﾌﾟ体" panose="040B0A09000000000000" pitchFamily="49" charset="-128"/>
              </a:rPr>
              <a:t>さいたま</a:t>
            </a:r>
            <a:r>
              <a:rPr kumimoji="1" lang="en-US" altLang="ja-JP" sz="2400" dirty="0" smtClean="0">
                <a:ln w="0"/>
                <a:effectLst>
                  <a:outerShdw blurRad="38100" dist="25400" dir="5400000" algn="ctr" rotWithShape="0">
                    <a:srgbClr val="6E747A">
                      <a:alpha val="43000"/>
                    </a:srgbClr>
                  </a:outerShdw>
                </a:effectLst>
                <a:latin typeface="HG創英角ﾎﾟｯﾌﾟ体" panose="040B0A09000000000000" pitchFamily="49" charset="-128"/>
                <a:ea typeface="HG創英角ﾎﾟｯﾌﾟ体" panose="040B0A09000000000000" pitchFamily="49" charset="-128"/>
              </a:rPr>
              <a:t>CITYCUP</a:t>
            </a:r>
            <a:r>
              <a:rPr kumimoji="1" lang="ja-JP" altLang="en-US" sz="2400" dirty="0" smtClean="0">
                <a:ln w="0"/>
                <a:effectLst>
                  <a:outerShdw blurRad="38100" dist="25400" dir="5400000" algn="ctr" rotWithShape="0">
                    <a:srgbClr val="6E747A">
                      <a:alpha val="43000"/>
                    </a:srgbClr>
                  </a:outerShdw>
                </a:effectLst>
                <a:latin typeface="HG創英角ﾎﾟｯﾌﾟ体" panose="040B0A09000000000000" pitchFamily="49" charset="-128"/>
                <a:ea typeface="HG創英角ﾎﾟｯﾌﾟ体" panose="040B0A09000000000000" pitchFamily="49" charset="-128"/>
              </a:rPr>
              <a:t>全国中学生ハンドボール大会</a:t>
            </a:r>
            <a:endParaRPr kumimoji="1" lang="ja-JP" altLang="en-US" sz="2400" dirty="0">
              <a:ln w="0"/>
              <a:effectLst>
                <a:outerShdw blurRad="38100" dist="25400" dir="5400000" algn="ctr" rotWithShape="0">
                  <a:srgbClr val="6E747A">
                    <a:alpha val="43000"/>
                  </a:srgbClr>
                </a:outerShdw>
              </a:effectLst>
              <a:latin typeface="HG創英角ﾎﾟｯﾌﾟ体" panose="040B0A09000000000000" pitchFamily="49" charset="-128"/>
              <a:ea typeface="HG創英角ﾎﾟｯﾌﾟ体" panose="040B0A09000000000000" pitchFamily="49" charset="-128"/>
            </a:endParaRPr>
          </a:p>
        </p:txBody>
      </p:sp>
      <p:sp>
        <p:nvSpPr>
          <p:cNvPr id="59" name="テキスト ボックス 58"/>
          <p:cNvSpPr txBox="1"/>
          <p:nvPr/>
        </p:nvSpPr>
        <p:spPr>
          <a:xfrm>
            <a:off x="2433374" y="500591"/>
            <a:ext cx="4202719" cy="461665"/>
          </a:xfrm>
          <a:prstGeom prst="rect">
            <a:avLst/>
          </a:prstGeom>
          <a:noFill/>
          <a:ln>
            <a:noFill/>
          </a:ln>
        </p:spPr>
        <p:txBody>
          <a:bodyPr wrap="square" rtlCol="0">
            <a:spAutoFit/>
          </a:bodyPr>
          <a:lstStyle/>
          <a:p>
            <a:r>
              <a:rPr kumimoji="1" lang="ja-JP" altLang="en-US" sz="2400" dirty="0" smtClean="0">
                <a:ln w="0"/>
                <a:effectLst>
                  <a:outerShdw blurRad="38100" dist="25400" dir="5400000" algn="ctr" rotWithShape="0">
                    <a:srgbClr val="6E747A">
                      <a:alpha val="43000"/>
                    </a:srgbClr>
                  </a:outerShdw>
                </a:effectLst>
                <a:latin typeface="HG創英角ﾎﾟｯﾌﾟ体" panose="040B0A09000000000000" pitchFamily="49" charset="-128"/>
                <a:ea typeface="HG創英角ﾎﾟｯﾌﾟ体" panose="040B0A09000000000000" pitchFamily="49" charset="-128"/>
              </a:rPr>
              <a:t>参加の皆さまへ特別なご案内</a:t>
            </a:r>
            <a:endParaRPr kumimoji="1" lang="ja-JP" altLang="en-US" sz="2400" dirty="0">
              <a:ln w="0"/>
              <a:effectLst>
                <a:outerShdw blurRad="38100" dist="25400" dir="5400000" algn="ctr" rotWithShape="0">
                  <a:srgbClr val="6E747A">
                    <a:alpha val="43000"/>
                  </a:srgbClr>
                </a:outerShdw>
              </a:effectLst>
              <a:latin typeface="HG創英角ﾎﾟｯﾌﾟ体" panose="040B0A09000000000000" pitchFamily="49" charset="-128"/>
              <a:ea typeface="HG創英角ﾎﾟｯﾌﾟ体" panose="040B0A09000000000000" pitchFamily="49" charset="-128"/>
            </a:endParaRPr>
          </a:p>
        </p:txBody>
      </p:sp>
    </p:spTree>
    <p:extLst>
      <p:ext uri="{BB962C8B-B14F-4D97-AF65-F5344CB8AC3E}">
        <p14:creationId xmlns:p14="http://schemas.microsoft.com/office/powerpoint/2010/main" val="2624328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descr="スポーツゲーム が含まれている画像&#10;&#10;自動的に生成された説明">
            <a:extLst>
              <a:ext uri="{FF2B5EF4-FFF2-40B4-BE49-F238E27FC236}">
                <a16:creationId xmlns:a16="http://schemas.microsoft.com/office/drawing/2014/main" xmlns="" id="{DB09FF27-AF5A-4C0C-BF7F-9A2DA3454946}"/>
              </a:ext>
            </a:extLst>
          </p:cNvPr>
          <p:cNvPicPr>
            <a:picLocks noChangeAspect="1"/>
          </p:cNvPicPr>
          <p:nvPr/>
        </p:nvPicPr>
        <p:blipFill rotWithShape="1">
          <a:blip r:embed="rId2">
            <a:extLst>
              <a:ext uri="{28A0092B-C50C-407E-A947-70E740481C1C}">
                <a14:useLocalDpi xmlns:a14="http://schemas.microsoft.com/office/drawing/2010/main" val="0"/>
              </a:ext>
            </a:extLst>
          </a:blip>
          <a:srcRect t="28712" b="59629"/>
          <a:stretch/>
        </p:blipFill>
        <p:spPr>
          <a:xfrm>
            <a:off x="8933497" y="7364681"/>
            <a:ext cx="3341711" cy="468000"/>
          </a:xfrm>
          <a:prstGeom prst="rect">
            <a:avLst/>
          </a:prstGeom>
        </p:spPr>
      </p:pic>
      <p:sp>
        <p:nvSpPr>
          <p:cNvPr id="13" name="正方形/長方形 12">
            <a:extLst>
              <a:ext uri="{FF2B5EF4-FFF2-40B4-BE49-F238E27FC236}">
                <a16:creationId xmlns:a16="http://schemas.microsoft.com/office/drawing/2014/main" xmlns="" id="{98BF3B26-5C3B-47F1-BADE-59AFE0256839}"/>
              </a:ext>
            </a:extLst>
          </p:cNvPr>
          <p:cNvSpPr/>
          <p:nvPr/>
        </p:nvSpPr>
        <p:spPr>
          <a:xfrm>
            <a:off x="8253536" y="6260315"/>
            <a:ext cx="6793754" cy="1015663"/>
          </a:xfrm>
          <a:prstGeom prst="rect">
            <a:avLst/>
          </a:prstGeom>
        </p:spPr>
        <p:txBody>
          <a:bodyPr wrap="square">
            <a:spAutoFit/>
          </a:bodyPr>
          <a:lstStyle/>
          <a:p>
            <a:r>
              <a:rPr lang="ja-JP" altLang="en-US" sz="1200" dirty="0">
                <a:latin typeface="メイリオ" panose="020B0604030504040204" pitchFamily="50" charset="-128"/>
                <a:ea typeface="メイリオ" panose="020B0604030504040204" pitchFamily="50" charset="-128"/>
              </a:rPr>
              <a:t>旅行会社や宿泊予約サイトが主催・企画販売する国内</a:t>
            </a:r>
            <a:r>
              <a:rPr lang="ja-JP" altLang="en-US" sz="1200" dirty="0" smtClean="0">
                <a:latin typeface="メイリオ" panose="020B0604030504040204" pitchFamily="50" charset="-128"/>
                <a:ea typeface="メイリオ" panose="020B0604030504040204" pitchFamily="50" charset="-128"/>
              </a:rPr>
              <a:t>旅行（団体・個人旅行）に</a:t>
            </a:r>
            <a:r>
              <a:rPr lang="ja-JP" altLang="en-US" sz="1200" dirty="0">
                <a:latin typeface="メイリオ" panose="020B0604030504040204" pitchFamily="50" charset="-128"/>
                <a:ea typeface="メイリオ" panose="020B0604030504040204" pitchFamily="50" charset="-128"/>
              </a:rPr>
              <a:t>ご利用</a:t>
            </a:r>
            <a:r>
              <a:rPr lang="ja-JP" altLang="en-US" sz="1200" dirty="0" smtClean="0">
                <a:latin typeface="メイリオ" panose="020B0604030504040204" pitchFamily="50" charset="-128"/>
                <a:ea typeface="メイリオ" panose="020B0604030504040204" pitchFamily="50" charset="-128"/>
              </a:rPr>
              <a:t>いただけます。キャンペーン</a:t>
            </a:r>
            <a:r>
              <a:rPr lang="ja-JP" altLang="en-US" sz="1200" dirty="0">
                <a:latin typeface="メイリオ" panose="020B0604030504040204" pitchFamily="50" charset="-128"/>
                <a:ea typeface="メイリオ" panose="020B0604030504040204" pitchFamily="50" charset="-128"/>
              </a:rPr>
              <a:t>開始後に新たに旅行会社経由で旅行商品を購入された方が助成対象になります</a:t>
            </a:r>
            <a:r>
              <a:rPr lang="ja-JP" altLang="en-US" sz="1200" dirty="0" smtClean="0">
                <a:latin typeface="メイリオ" panose="020B0604030504040204" pitchFamily="50" charset="-128"/>
                <a:ea typeface="メイリオ" panose="020B0604030504040204" pitchFamily="50" charset="-128"/>
              </a:rPr>
              <a:t>。また</a:t>
            </a:r>
            <a:r>
              <a:rPr lang="ja-JP" altLang="en-US" sz="1200" dirty="0">
                <a:latin typeface="メイリオ" panose="020B0604030504040204" pitchFamily="50" charset="-128"/>
                <a:ea typeface="メイリオ" panose="020B0604030504040204" pitchFamily="50" charset="-128"/>
              </a:rPr>
              <a:t>、助成金や旅行キャンペーンを利用するための申請手続きは、旅行終了後に旅行会社が</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行いますので、面倒な書類提出も不要です。</a:t>
            </a:r>
          </a:p>
          <a:p>
            <a:endParaRPr lang="ja-JP" altLang="en-US" sz="1200" dirty="0">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xmlns="" id="{1551D823-217D-4C55-B60A-4EF0BEA1F885}"/>
              </a:ext>
            </a:extLst>
          </p:cNvPr>
          <p:cNvSpPr/>
          <p:nvPr/>
        </p:nvSpPr>
        <p:spPr>
          <a:xfrm>
            <a:off x="9199877" y="7330075"/>
            <a:ext cx="2723823" cy="369332"/>
          </a:xfrm>
          <a:prstGeom prst="rect">
            <a:avLst/>
          </a:prstGeom>
        </p:spPr>
        <p:txBody>
          <a:bodyPr wrap="none">
            <a:spAutoFit/>
          </a:bodyPr>
          <a:lstStyle/>
          <a:p>
            <a:r>
              <a:rPr lang="ja-JP" altLang="en-US" b="1" dirty="0">
                <a:solidFill>
                  <a:srgbClr val="000000"/>
                </a:solidFill>
                <a:latin typeface="メイリオ" panose="020B0604030504040204" pitchFamily="50" charset="-128"/>
                <a:ea typeface="メイリオ" panose="020B0604030504040204" pitchFamily="50" charset="-128"/>
              </a:rPr>
              <a:t>どんな旅行に使えるの？</a:t>
            </a:r>
            <a:endParaRPr lang="ja-JP" altLang="en-US" b="1" dirty="0">
              <a:latin typeface="メイリオ" panose="020B0604030504040204" pitchFamily="50" charset="-128"/>
              <a:ea typeface="メイリオ" panose="020B0604030504040204" pitchFamily="50" charset="-128"/>
            </a:endParaRPr>
          </a:p>
        </p:txBody>
      </p:sp>
      <p:pic>
        <p:nvPicPr>
          <p:cNvPr id="24" name="図 23" descr="スポーツゲーム が含まれている画像&#10;&#10;自動的に生成された説明">
            <a:extLst>
              <a:ext uri="{FF2B5EF4-FFF2-40B4-BE49-F238E27FC236}">
                <a16:creationId xmlns:a16="http://schemas.microsoft.com/office/drawing/2014/main" xmlns="" id="{E8FD8B9F-1C44-40A3-A90A-3B9840F2E7EF}"/>
              </a:ext>
            </a:extLst>
          </p:cNvPr>
          <p:cNvPicPr>
            <a:picLocks noChangeAspect="1"/>
          </p:cNvPicPr>
          <p:nvPr/>
        </p:nvPicPr>
        <p:blipFill rotWithShape="1">
          <a:blip r:embed="rId2">
            <a:extLst>
              <a:ext uri="{28A0092B-C50C-407E-A947-70E740481C1C}">
                <a14:useLocalDpi xmlns:a14="http://schemas.microsoft.com/office/drawing/2010/main" val="0"/>
              </a:ext>
            </a:extLst>
          </a:blip>
          <a:srcRect t="58957" b="27525"/>
          <a:stretch/>
        </p:blipFill>
        <p:spPr>
          <a:xfrm>
            <a:off x="376020" y="107504"/>
            <a:ext cx="3300166" cy="589224"/>
          </a:xfrm>
          <a:prstGeom prst="rect">
            <a:avLst/>
          </a:prstGeom>
        </p:spPr>
      </p:pic>
      <p:pic>
        <p:nvPicPr>
          <p:cNvPr id="29" name="図 28" descr="挿絵 が含まれている画像&#10;&#10;自動的に生成された説明">
            <a:extLst>
              <a:ext uri="{FF2B5EF4-FFF2-40B4-BE49-F238E27FC236}">
                <a16:creationId xmlns:a16="http://schemas.microsoft.com/office/drawing/2014/main" xmlns="" id="{E416E03F-A428-4A87-8C2C-CF5423EE7C0A}"/>
              </a:ext>
            </a:extLst>
          </p:cNvPr>
          <p:cNvPicPr>
            <a:picLocks noChangeAspect="1"/>
          </p:cNvPicPr>
          <p:nvPr/>
        </p:nvPicPr>
        <p:blipFill rotWithShape="1">
          <a:blip r:embed="rId3">
            <a:extLst>
              <a:ext uri="{28A0092B-C50C-407E-A947-70E740481C1C}">
                <a14:useLocalDpi xmlns:a14="http://schemas.microsoft.com/office/drawing/2010/main" val="0"/>
              </a:ext>
            </a:extLst>
          </a:blip>
          <a:srcRect l="14205" t="16891" r="61522" b="33445"/>
          <a:stretch/>
        </p:blipFill>
        <p:spPr>
          <a:xfrm>
            <a:off x="7677472" y="784240"/>
            <a:ext cx="806928" cy="856768"/>
          </a:xfrm>
          <a:prstGeom prst="rect">
            <a:avLst/>
          </a:prstGeom>
        </p:spPr>
      </p:pic>
      <p:sp>
        <p:nvSpPr>
          <p:cNvPr id="30" name="正方形/長方形 29">
            <a:extLst>
              <a:ext uri="{FF2B5EF4-FFF2-40B4-BE49-F238E27FC236}">
                <a16:creationId xmlns:a16="http://schemas.microsoft.com/office/drawing/2014/main" xmlns="" id="{61D97E72-4C9A-4846-BED1-907E1D724C27}"/>
              </a:ext>
            </a:extLst>
          </p:cNvPr>
          <p:cNvSpPr/>
          <p:nvPr/>
        </p:nvSpPr>
        <p:spPr>
          <a:xfrm>
            <a:off x="8653690" y="467544"/>
            <a:ext cx="6075675" cy="830997"/>
          </a:xfrm>
          <a:prstGeom prst="rect">
            <a:avLst/>
          </a:prstGeom>
        </p:spPr>
        <p:txBody>
          <a:bodyPr wrap="square">
            <a:spAutoFit/>
          </a:bodyPr>
          <a:lstStyle/>
          <a:p>
            <a:r>
              <a:rPr lang="ja-JP" altLang="en-US" sz="1200" dirty="0">
                <a:latin typeface="メイリオ" panose="020B0604030504040204" pitchFamily="50" charset="-128"/>
                <a:ea typeface="メイリオ" panose="020B0604030504040204" pitchFamily="50" charset="-128"/>
              </a:rPr>
              <a:t>①旅行代金の最大半額（宿泊を伴うご旅行は</a:t>
            </a:r>
            <a:r>
              <a:rPr lang="en-US" altLang="ja-JP" sz="1200" dirty="0">
                <a:latin typeface="メイリオ" panose="020B0604030504040204" pitchFamily="50" charset="-128"/>
                <a:ea typeface="メイリオ" panose="020B0604030504040204" pitchFamily="50" charset="-128"/>
              </a:rPr>
              <a:t>1</a:t>
            </a:r>
            <a:r>
              <a:rPr lang="ja-JP" altLang="en-US" sz="1200" dirty="0">
                <a:latin typeface="メイリオ" panose="020B0604030504040204" pitchFamily="50" charset="-128"/>
                <a:ea typeface="メイリオ" panose="020B0604030504040204" pitchFamily="50" charset="-128"/>
              </a:rPr>
              <a:t>人</a:t>
            </a:r>
            <a:r>
              <a:rPr lang="en-US" altLang="ja-JP" sz="1200" dirty="0">
                <a:latin typeface="メイリオ" panose="020B0604030504040204" pitchFamily="50" charset="-128"/>
                <a:ea typeface="メイリオ" panose="020B0604030504040204" pitchFamily="50" charset="-128"/>
              </a:rPr>
              <a:t>1</a:t>
            </a:r>
            <a:r>
              <a:rPr lang="ja-JP" altLang="en-US" sz="1200" dirty="0">
                <a:latin typeface="メイリオ" panose="020B0604030504040204" pitchFamily="50" charset="-128"/>
                <a:ea typeface="メイリオ" panose="020B0604030504040204" pitchFamily="50" charset="-128"/>
              </a:rPr>
              <a:t>泊あたり最大</a:t>
            </a:r>
            <a:r>
              <a:rPr lang="en-US" altLang="ja-JP" sz="1200" dirty="0">
                <a:latin typeface="メイリオ" panose="020B0604030504040204" pitchFamily="50" charset="-128"/>
                <a:ea typeface="メイリオ" panose="020B0604030504040204" pitchFamily="50" charset="-128"/>
              </a:rPr>
              <a:t>2</a:t>
            </a:r>
            <a:r>
              <a:rPr lang="ja-JP" altLang="en-US" sz="1200" dirty="0">
                <a:latin typeface="メイリオ" panose="020B0604030504040204" pitchFamily="50" charset="-128"/>
                <a:ea typeface="メイリオ" panose="020B0604030504040204" pitchFamily="50" charset="-128"/>
              </a:rPr>
              <a:t>万</a:t>
            </a:r>
            <a:r>
              <a:rPr lang="ja-JP" altLang="en-US" sz="1200" dirty="0" smtClean="0">
                <a:latin typeface="メイリオ" panose="020B0604030504040204" pitchFamily="50" charset="-128"/>
                <a:ea typeface="メイリオ" panose="020B0604030504040204" pitchFamily="50" charset="-128"/>
              </a:rPr>
              <a:t>円）まで利用できます。</a:t>
            </a:r>
            <a:r>
              <a:rPr lang="en-US" altLang="ja-JP" sz="1200" dirty="0" smtClean="0">
                <a:latin typeface="メイリオ" panose="020B0604030504040204" pitchFamily="50" charset="-128"/>
                <a:ea typeface="メイリオ" panose="020B0604030504040204" pitchFamily="50" charset="-128"/>
              </a:rPr>
              <a:t>7</a:t>
            </a:r>
            <a:r>
              <a:rPr lang="ja-JP" altLang="en-US" sz="1200" dirty="0" smtClean="0">
                <a:latin typeface="メイリオ" panose="020B0604030504040204" pitchFamily="50" charset="-128"/>
                <a:ea typeface="メイリオ" panose="020B0604030504040204" pitchFamily="50" charset="-128"/>
              </a:rPr>
              <a:t>割は旅行代金の割引に反映し、</a:t>
            </a:r>
            <a:r>
              <a:rPr lang="en-US" altLang="ja-JP" sz="1200" dirty="0" smtClean="0">
                <a:latin typeface="メイリオ" panose="020B0604030504040204" pitchFamily="50" charset="-128"/>
                <a:ea typeface="メイリオ" panose="020B0604030504040204" pitchFamily="50" charset="-128"/>
              </a:rPr>
              <a:t>3</a:t>
            </a:r>
            <a:r>
              <a:rPr lang="ja-JP" altLang="en-US" sz="1200" dirty="0" smtClean="0">
                <a:latin typeface="メイリオ" panose="020B0604030504040204" pitchFamily="50" charset="-128"/>
                <a:ea typeface="メイリオ" panose="020B0604030504040204" pitchFamily="50" charset="-128"/>
              </a:rPr>
              <a:t>割は現地で利用可能なクーポンを予定</a:t>
            </a:r>
            <a:r>
              <a:rPr lang="ja-JP" altLang="en-US" sz="1200" dirty="0">
                <a:latin typeface="メイリオ" panose="020B0604030504040204" pitchFamily="50" charset="-128"/>
                <a:ea typeface="メイリオ" panose="020B0604030504040204" pitchFamily="50" charset="-128"/>
              </a:rPr>
              <a:t>してます。　</a:t>
            </a:r>
            <a:endParaRPr lang="en-US" altLang="ja-JP" sz="1200" dirty="0">
              <a:latin typeface="メイリオ" panose="020B0604030504040204" pitchFamily="50" charset="-128"/>
              <a:ea typeface="メイリオ" panose="020B0604030504040204" pitchFamily="50" charset="-128"/>
            </a:endParaRPr>
          </a:p>
          <a:p>
            <a:r>
              <a:rPr lang="ja-JP" altLang="en-US" sz="1200" dirty="0" smtClean="0">
                <a:solidFill>
                  <a:srgbClr val="000000"/>
                </a:solidFill>
                <a:latin typeface="メイリオ" panose="020B0604030504040204" pitchFamily="50" charset="-128"/>
                <a:ea typeface="メイリオ" panose="020B0604030504040204" pitchFamily="50" charset="-128"/>
              </a:rPr>
              <a:t>②交通手段の手配を伴う日帰り</a:t>
            </a:r>
            <a:r>
              <a:rPr lang="ja-JP" altLang="en-US" sz="1200" dirty="0">
                <a:solidFill>
                  <a:srgbClr val="000000"/>
                </a:solidFill>
                <a:latin typeface="メイリオ" panose="020B0604030504040204" pitchFamily="50" charset="-128"/>
                <a:ea typeface="メイリオ" panose="020B0604030504040204" pitchFamily="50" charset="-128"/>
              </a:rPr>
              <a:t>の</a:t>
            </a:r>
            <a:r>
              <a:rPr lang="ja-JP" altLang="en-US" sz="1200" dirty="0" smtClean="0">
                <a:solidFill>
                  <a:srgbClr val="000000"/>
                </a:solidFill>
                <a:latin typeface="メイリオ" panose="020B0604030504040204" pitchFamily="50" charset="-128"/>
                <a:ea typeface="メイリオ" panose="020B0604030504040204" pitchFamily="50" charset="-128"/>
              </a:rPr>
              <a:t>旅行への利用も検討されています</a:t>
            </a:r>
            <a:r>
              <a:rPr lang="ja-JP" altLang="en-US" sz="1200" dirty="0">
                <a:solidFill>
                  <a:srgbClr val="000000"/>
                </a:solidFill>
                <a:latin typeface="メイリオ" panose="020B0604030504040204" pitchFamily="50" charset="-128"/>
                <a:ea typeface="メイリオ" panose="020B0604030504040204" pitchFamily="50" charset="-128"/>
              </a:rPr>
              <a:t>。</a:t>
            </a:r>
            <a:endParaRPr lang="en-US" altLang="ja-JP" sz="1200" dirty="0">
              <a:solidFill>
                <a:srgbClr val="000000"/>
              </a:solidFill>
              <a:latin typeface="メイリオ" panose="020B0604030504040204" pitchFamily="50" charset="-128"/>
              <a:ea typeface="メイリオ" panose="020B0604030504040204" pitchFamily="50" charset="-128"/>
            </a:endParaRPr>
          </a:p>
        </p:txBody>
      </p:sp>
      <p:sp>
        <p:nvSpPr>
          <p:cNvPr id="41" name="四角形: 角を丸くする 40">
            <a:extLst>
              <a:ext uri="{FF2B5EF4-FFF2-40B4-BE49-F238E27FC236}">
                <a16:creationId xmlns:a16="http://schemas.microsoft.com/office/drawing/2014/main" xmlns="" id="{EE910A29-C578-42CC-86CB-85CA1F1DA5ED}"/>
              </a:ext>
            </a:extLst>
          </p:cNvPr>
          <p:cNvSpPr/>
          <p:nvPr/>
        </p:nvSpPr>
        <p:spPr>
          <a:xfrm>
            <a:off x="146024" y="8100392"/>
            <a:ext cx="6583566" cy="969496"/>
          </a:xfrm>
          <a:prstGeom prst="roundRect">
            <a:avLst>
              <a:gd name="adj" fmla="val 9930"/>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xmlns="" id="{248BAD23-511D-4FAC-8955-B34E3320C532}"/>
              </a:ext>
            </a:extLst>
          </p:cNvPr>
          <p:cNvSpPr/>
          <p:nvPr/>
        </p:nvSpPr>
        <p:spPr>
          <a:xfrm>
            <a:off x="836713" y="7807830"/>
            <a:ext cx="2088232" cy="400110"/>
          </a:xfrm>
          <a:prstGeom prst="rect">
            <a:avLst/>
          </a:prstGeom>
          <a:solidFill>
            <a:schemeClr val="bg1"/>
          </a:solidFill>
        </p:spPr>
        <p:txBody>
          <a:bodyPr wrap="square">
            <a:spAutoFit/>
          </a:bodyPr>
          <a:lstStyle/>
          <a:p>
            <a:pPr algn="ctr"/>
            <a:r>
              <a:rPr lang="ja-JP" altLang="en-US" sz="2000" dirty="0" smtClean="0">
                <a:solidFill>
                  <a:schemeClr val="accent1">
                    <a:lumMod val="50000"/>
                  </a:schemeClr>
                </a:solidFill>
                <a:latin typeface="HGP創英角ｺﾞｼｯｸUB" panose="020B0900000000000000" pitchFamily="50" charset="-128"/>
                <a:ea typeface="HGP創英角ｺﾞｼｯｸUB" panose="020B0900000000000000" pitchFamily="50" charset="-128"/>
              </a:rPr>
              <a:t>お問い合わせ</a:t>
            </a:r>
            <a:endParaRPr lang="ja-JP" altLang="en-US" sz="2000" dirty="0">
              <a:solidFill>
                <a:schemeClr val="accent1">
                  <a:lumMod val="50000"/>
                </a:schemeClr>
              </a:solidFill>
              <a:latin typeface="HGP創英角ｺﾞｼｯｸUB" panose="020B0900000000000000" pitchFamily="50" charset="-128"/>
              <a:ea typeface="HGP創英角ｺﾞｼｯｸUB" panose="020B0900000000000000" pitchFamily="50" charset="-128"/>
            </a:endParaRPr>
          </a:p>
        </p:txBody>
      </p:sp>
      <p:grpSp>
        <p:nvGrpSpPr>
          <p:cNvPr id="20" name="グループ化 19"/>
          <p:cNvGrpSpPr/>
          <p:nvPr/>
        </p:nvGrpSpPr>
        <p:grpSpPr>
          <a:xfrm>
            <a:off x="249062" y="916321"/>
            <a:ext cx="6555851" cy="791508"/>
            <a:chOff x="249062" y="749608"/>
            <a:chExt cx="6555851" cy="791508"/>
          </a:xfrm>
        </p:grpSpPr>
        <p:pic>
          <p:nvPicPr>
            <p:cNvPr id="4" name="図 3" descr="挿絵 が含まれている画像&#10;&#10;自動的に生成された説明">
              <a:extLst>
                <a:ext uri="{FF2B5EF4-FFF2-40B4-BE49-F238E27FC236}">
                  <a16:creationId xmlns:a16="http://schemas.microsoft.com/office/drawing/2014/main" xmlns="" id="{D1452A44-4557-42F2-A14C-3739A14EDB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9062" y="749608"/>
              <a:ext cx="261428" cy="261428"/>
            </a:xfrm>
            <a:prstGeom prst="rect">
              <a:avLst/>
            </a:prstGeom>
          </p:spPr>
        </p:pic>
        <p:sp>
          <p:nvSpPr>
            <p:cNvPr id="32" name="正方形/長方形 31">
              <a:extLst>
                <a:ext uri="{FF2B5EF4-FFF2-40B4-BE49-F238E27FC236}">
                  <a16:creationId xmlns:a16="http://schemas.microsoft.com/office/drawing/2014/main" xmlns="" id="{6458CA6E-0EC5-4EC5-A1D9-F595391EF2F8}"/>
                </a:ext>
              </a:extLst>
            </p:cNvPr>
            <p:cNvSpPr/>
            <p:nvPr/>
          </p:nvSpPr>
          <p:spPr>
            <a:xfrm>
              <a:off x="481523" y="749608"/>
              <a:ext cx="5285496" cy="307777"/>
            </a:xfrm>
            <a:prstGeom prst="rect">
              <a:avLst/>
            </a:prstGeom>
          </p:spPr>
          <p:txBody>
            <a:bodyPr wrap="square">
              <a:spAutoFit/>
            </a:bodyPr>
            <a:lstStyle/>
            <a:p>
              <a:pPr>
                <a:spcAft>
                  <a:spcPts val="600"/>
                </a:spcAft>
              </a:pPr>
              <a:r>
                <a:rPr lang="en-US" altLang="ja-JP" sz="1400" b="1" dirty="0">
                  <a:solidFill>
                    <a:srgbClr val="000000"/>
                  </a:solidFill>
                  <a:latin typeface="メイリオ" panose="020B0604030504040204" pitchFamily="50" charset="-128"/>
                  <a:ea typeface="メイリオ" panose="020B0604030504040204" pitchFamily="50" charset="-128"/>
                </a:rPr>
                <a:t>Go</a:t>
              </a:r>
              <a:r>
                <a:rPr lang="ja-JP" altLang="en-US" sz="1400" b="1" dirty="0">
                  <a:solidFill>
                    <a:srgbClr val="000000"/>
                  </a:solidFill>
                  <a:latin typeface="メイリオ" panose="020B0604030504040204" pitchFamily="50" charset="-128"/>
                  <a:ea typeface="メイリオ" panose="020B0604030504040204" pitchFamily="50" charset="-128"/>
                </a:rPr>
                <a:t> </a:t>
              </a:r>
              <a:r>
                <a:rPr lang="en-US" altLang="ja-JP" sz="1400" b="1" dirty="0">
                  <a:solidFill>
                    <a:srgbClr val="000000"/>
                  </a:solidFill>
                  <a:latin typeface="メイリオ" panose="020B0604030504040204" pitchFamily="50" charset="-128"/>
                  <a:ea typeface="メイリオ" panose="020B0604030504040204" pitchFamily="50" charset="-128"/>
                </a:rPr>
                <a:t>To</a:t>
              </a:r>
              <a:r>
                <a:rPr lang="ja-JP" altLang="en-US" sz="1400" b="1" dirty="0">
                  <a:solidFill>
                    <a:srgbClr val="000000"/>
                  </a:solidFill>
                  <a:latin typeface="メイリオ" panose="020B0604030504040204" pitchFamily="50" charset="-128"/>
                  <a:ea typeface="メイリオ" panose="020B0604030504040204" pitchFamily="50" charset="-128"/>
                </a:rPr>
                <a:t>キャンペーンはだれでも利用ができますか？</a:t>
              </a:r>
              <a:endParaRPr lang="ja-JP" altLang="en-US" sz="1400" b="1" dirty="0">
                <a:latin typeface="メイリオ" panose="020B0604030504040204" pitchFamily="50" charset="-128"/>
                <a:ea typeface="メイリオ" panose="020B0604030504040204" pitchFamily="50" charset="-128"/>
              </a:endParaRPr>
            </a:p>
          </p:txBody>
        </p:sp>
        <p:grpSp>
          <p:nvGrpSpPr>
            <p:cNvPr id="2" name="グループ化 1"/>
            <p:cNvGrpSpPr/>
            <p:nvPr/>
          </p:nvGrpSpPr>
          <p:grpSpPr>
            <a:xfrm>
              <a:off x="477471" y="1079451"/>
              <a:ext cx="6327442" cy="461665"/>
              <a:chOff x="495301" y="5508104"/>
              <a:chExt cx="6327442" cy="461665"/>
            </a:xfrm>
          </p:grpSpPr>
          <p:sp>
            <p:nvSpPr>
              <p:cNvPr id="5" name="正方形/長方形 4">
                <a:extLst>
                  <a:ext uri="{FF2B5EF4-FFF2-40B4-BE49-F238E27FC236}">
                    <a16:creationId xmlns:a16="http://schemas.microsoft.com/office/drawing/2014/main" xmlns="" id="{CCCC1372-900A-4316-A0A6-8DB66FC636AA}"/>
                  </a:ext>
                </a:extLst>
              </p:cNvPr>
              <p:cNvSpPr/>
              <p:nvPr/>
            </p:nvSpPr>
            <p:spPr>
              <a:xfrm>
                <a:off x="749217" y="5508104"/>
                <a:ext cx="6073526" cy="461665"/>
              </a:xfrm>
              <a:prstGeom prst="rect">
                <a:avLst/>
              </a:prstGeom>
            </p:spPr>
            <p:txBody>
              <a:bodyPr wrap="square">
                <a:spAutoFit/>
              </a:bodyPr>
              <a:lstStyle/>
              <a:p>
                <a:r>
                  <a:rPr lang="ja-JP" altLang="en-US" sz="1200" dirty="0" smtClean="0">
                    <a:latin typeface="メイリオ" panose="020B0604030504040204" pitchFamily="50" charset="-128"/>
                    <a:ea typeface="メイリオ" panose="020B0604030504040204" pitchFamily="50" charset="-128"/>
                  </a:rPr>
                  <a:t>参加される選手団、応援の保護者様および先生方も利用が可能です。</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smtClean="0">
                    <a:solidFill>
                      <a:srgbClr val="FF0000"/>
                    </a:solidFill>
                    <a:latin typeface="メイリオ" panose="020B0604030504040204" pitchFamily="50" charset="-128"/>
                    <a:ea typeface="メイリオ" panose="020B0604030504040204" pitchFamily="50" charset="-128"/>
                  </a:rPr>
                  <a:t>注：先生方の旅費が公費の場合は適用外となります。</a:t>
                </a:r>
                <a:endParaRPr lang="ja-JP" altLang="en-US" sz="1200" dirty="0">
                  <a:solidFill>
                    <a:srgbClr val="FF0000"/>
                  </a:solidFill>
                  <a:latin typeface="メイリオ" panose="020B0604030504040204" pitchFamily="50" charset="-128"/>
                  <a:ea typeface="メイリオ" panose="020B0604030504040204" pitchFamily="50" charset="-128"/>
                </a:endParaRPr>
              </a:p>
            </p:txBody>
          </p:sp>
          <p:pic>
            <p:nvPicPr>
              <p:cNvPr id="28" name="図 27" descr="抽象, 記号, 挿絵 が含まれている画像&#10;&#10;自動的に生成された説明">
                <a:extLst>
                  <a:ext uri="{FF2B5EF4-FFF2-40B4-BE49-F238E27FC236}">
                    <a16:creationId xmlns:a16="http://schemas.microsoft.com/office/drawing/2014/main" xmlns="" id="{1A181CA0-AE5A-4791-8979-0FD398F5A52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5301" y="5534911"/>
                <a:ext cx="253916" cy="253916"/>
              </a:xfrm>
              <a:prstGeom prst="rect">
                <a:avLst/>
              </a:prstGeom>
            </p:spPr>
          </p:pic>
        </p:grpSp>
      </p:grpSp>
      <p:grpSp>
        <p:nvGrpSpPr>
          <p:cNvPr id="17" name="グループ化 16"/>
          <p:cNvGrpSpPr/>
          <p:nvPr/>
        </p:nvGrpSpPr>
        <p:grpSpPr>
          <a:xfrm>
            <a:off x="243656" y="4782164"/>
            <a:ext cx="6548333" cy="943095"/>
            <a:chOff x="243656" y="1975769"/>
            <a:chExt cx="6548333" cy="943095"/>
          </a:xfrm>
        </p:grpSpPr>
        <p:pic>
          <p:nvPicPr>
            <p:cNvPr id="33" name="図 32" descr="挿絵 が含まれている画像&#10;&#10;自動的に生成された説明">
              <a:extLst>
                <a:ext uri="{FF2B5EF4-FFF2-40B4-BE49-F238E27FC236}">
                  <a16:creationId xmlns:a16="http://schemas.microsoft.com/office/drawing/2014/main" xmlns="" id="{579B0B06-DE12-44EE-913B-CE55A8C584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3656" y="2009885"/>
              <a:ext cx="253916" cy="253916"/>
            </a:xfrm>
            <a:prstGeom prst="rect">
              <a:avLst/>
            </a:prstGeom>
          </p:spPr>
        </p:pic>
        <p:sp>
          <p:nvSpPr>
            <p:cNvPr id="34" name="正方形/長方形 33">
              <a:extLst>
                <a:ext uri="{FF2B5EF4-FFF2-40B4-BE49-F238E27FC236}">
                  <a16:creationId xmlns:a16="http://schemas.microsoft.com/office/drawing/2014/main" xmlns="" id="{99035702-137D-44B1-A9D1-D662DB02CB75}"/>
                </a:ext>
              </a:extLst>
            </p:cNvPr>
            <p:cNvSpPr/>
            <p:nvPr/>
          </p:nvSpPr>
          <p:spPr>
            <a:xfrm>
              <a:off x="493498" y="1975769"/>
              <a:ext cx="5285496" cy="307777"/>
            </a:xfrm>
            <a:prstGeom prst="rect">
              <a:avLst/>
            </a:prstGeom>
          </p:spPr>
          <p:txBody>
            <a:bodyPr wrap="square">
              <a:spAutoFit/>
            </a:bodyPr>
            <a:lstStyle/>
            <a:p>
              <a:pPr>
                <a:spcAft>
                  <a:spcPts val="600"/>
                </a:spcAft>
              </a:pPr>
              <a:r>
                <a:rPr lang="ja-JP" altLang="en-US" sz="1400" b="1" dirty="0" smtClean="0">
                  <a:solidFill>
                    <a:srgbClr val="000000"/>
                  </a:solidFill>
                  <a:latin typeface="メイリオ" panose="020B0604030504040204" pitchFamily="50" charset="-128"/>
                  <a:ea typeface="メイリオ" panose="020B0604030504040204" pitchFamily="50" charset="-128"/>
                </a:rPr>
                <a:t>「地域共通</a:t>
              </a:r>
              <a:r>
                <a:rPr lang="ja-JP" altLang="en-US" sz="1400" dirty="0" smtClean="0">
                  <a:latin typeface="HGP創英角ｺﾞｼｯｸUB" panose="020B0900000000000000" pitchFamily="50" charset="-128"/>
                  <a:ea typeface="HGP創英角ｺﾞｼｯｸUB" panose="020B0900000000000000" pitchFamily="50" charset="-128"/>
                  <a:cs typeface="Arial" panose="020B0604020202020204" pitchFamily="34" charset="0"/>
                </a:rPr>
                <a:t>クーポン</a:t>
              </a:r>
              <a:r>
                <a:rPr lang="ja-JP" altLang="en-US" sz="1400" b="1" dirty="0">
                  <a:solidFill>
                    <a:srgbClr val="000000"/>
                  </a:solidFill>
                  <a:latin typeface="メイリオ" panose="020B0604030504040204" pitchFamily="50" charset="-128"/>
                  <a:ea typeface="メイリオ" panose="020B0604030504040204" pitchFamily="50" charset="-128"/>
                </a:rPr>
                <a:t>」はどこで利用できますか？</a:t>
              </a:r>
              <a:endParaRPr lang="ja-JP" altLang="en-US" sz="1400" b="1" dirty="0">
                <a:latin typeface="メイリオ" panose="020B0604030504040204" pitchFamily="50" charset="-128"/>
                <a:ea typeface="メイリオ" panose="020B0604030504040204" pitchFamily="50" charset="-128"/>
              </a:endParaRPr>
            </a:p>
          </p:txBody>
        </p:sp>
        <p:sp>
          <p:nvSpPr>
            <p:cNvPr id="6" name="正方形/長方形 5">
              <a:extLst>
                <a:ext uri="{FF2B5EF4-FFF2-40B4-BE49-F238E27FC236}">
                  <a16:creationId xmlns:a16="http://schemas.microsoft.com/office/drawing/2014/main" xmlns="" id="{D0A9671D-0DA4-41E7-8CDF-275CCE53FE9A}"/>
                </a:ext>
              </a:extLst>
            </p:cNvPr>
            <p:cNvSpPr/>
            <p:nvPr/>
          </p:nvSpPr>
          <p:spPr>
            <a:xfrm>
              <a:off x="718462" y="2272533"/>
              <a:ext cx="6073527" cy="646331"/>
            </a:xfrm>
            <a:prstGeom prst="rect">
              <a:avLst/>
            </a:prstGeom>
          </p:spPr>
          <p:txBody>
            <a:bodyPr wrap="square">
              <a:spAutoFit/>
            </a:bodyPr>
            <a:lstStyle/>
            <a:p>
              <a:r>
                <a:rPr lang="ja-JP" altLang="en-US" sz="1200" dirty="0" smtClean="0">
                  <a:latin typeface="Arial" panose="020B0604020202020204" pitchFamily="34" charset="0"/>
                  <a:ea typeface="メイリオ" panose="020B0604030504040204" pitchFamily="50" charset="-128"/>
                  <a:cs typeface="Arial" panose="020B0604020202020204" pitchFamily="34" charset="0"/>
                </a:rPr>
                <a:t>埼玉県と埼玉県に隣接している都県で</a:t>
              </a:r>
              <a:r>
                <a:rPr lang="ja-JP" altLang="en-US" sz="1200" dirty="0">
                  <a:latin typeface="Arial" panose="020B0604020202020204" pitchFamily="34" charset="0"/>
                  <a:ea typeface="メイリオ" panose="020B0604030504040204" pitchFamily="50" charset="-128"/>
                  <a:cs typeface="Arial" panose="020B0604020202020204" pitchFamily="34" charset="0"/>
                </a:rPr>
                <a:t>幅広く利用できるクーポンの</a:t>
              </a:r>
              <a:r>
                <a:rPr lang="ja-JP" altLang="en-US" sz="1200" dirty="0" smtClean="0">
                  <a:latin typeface="Arial" panose="020B0604020202020204" pitchFamily="34" charset="0"/>
                  <a:ea typeface="メイリオ" panose="020B0604030504040204" pitchFamily="50" charset="-128"/>
                  <a:cs typeface="Arial" panose="020B0604020202020204" pitchFamily="34" charset="0"/>
                </a:rPr>
                <a:t>発行がされます。（利用できる施設は</a:t>
              </a:r>
              <a:r>
                <a:rPr lang="en-US" altLang="ja-JP" sz="1200" dirty="0" err="1" smtClean="0">
                  <a:latin typeface="Arial" panose="020B0604020202020204" pitchFamily="34" charset="0"/>
                  <a:ea typeface="メイリオ" panose="020B0604030504040204" pitchFamily="50" charset="-128"/>
                  <a:cs typeface="Arial" panose="020B0604020202020204" pitchFamily="34" charset="0"/>
                </a:rPr>
                <a:t>GoTo</a:t>
              </a:r>
              <a:r>
                <a:rPr lang="ja-JP" altLang="en-US" sz="1200" dirty="0" smtClean="0">
                  <a:latin typeface="Arial" panose="020B0604020202020204" pitchFamily="34" charset="0"/>
                  <a:ea typeface="メイリオ" panose="020B0604030504040204" pitchFamily="50" charset="-128"/>
                  <a:cs typeface="Arial" panose="020B0604020202020204" pitchFamily="34" charset="0"/>
                </a:rPr>
                <a:t>トラベルキャンペーン公式サイトをご覧ください）</a:t>
              </a:r>
              <a:endParaRPr lang="ja-JP" altLang="en-US" sz="1200" dirty="0">
                <a:latin typeface="Arial" panose="020B0604020202020204" pitchFamily="34" charset="0"/>
                <a:ea typeface="メイリオ" panose="020B0604030504040204" pitchFamily="50" charset="-128"/>
                <a:cs typeface="Arial" panose="020B0604020202020204" pitchFamily="34" charset="0"/>
              </a:endParaRPr>
            </a:p>
            <a:p>
              <a:endParaRPr lang="ja-JP" altLang="en-US" sz="1200" dirty="0">
                <a:latin typeface="Arial" panose="020B0604020202020204" pitchFamily="34" charset="0"/>
                <a:ea typeface="メイリオ" panose="020B0604030504040204" pitchFamily="50" charset="-128"/>
                <a:cs typeface="Arial" panose="020B0604020202020204" pitchFamily="34" charset="0"/>
              </a:endParaRPr>
            </a:p>
          </p:txBody>
        </p:sp>
        <p:pic>
          <p:nvPicPr>
            <p:cNvPr id="38" name="図 37" descr="抽象, 記号, 挿絵 が含まれている画像&#10;&#10;自動的に生成された説明">
              <a:extLst>
                <a:ext uri="{FF2B5EF4-FFF2-40B4-BE49-F238E27FC236}">
                  <a16:creationId xmlns:a16="http://schemas.microsoft.com/office/drawing/2014/main" xmlns="" id="{B13B5B95-99EF-4EB6-9D10-3C2B804FDFB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3699" y="2306649"/>
              <a:ext cx="253916" cy="253916"/>
            </a:xfrm>
            <a:prstGeom prst="rect">
              <a:avLst/>
            </a:prstGeom>
          </p:spPr>
        </p:pic>
      </p:grpSp>
      <p:sp>
        <p:nvSpPr>
          <p:cNvPr id="40" name="正方形/長方形 39">
            <a:extLst>
              <a:ext uri="{FF2B5EF4-FFF2-40B4-BE49-F238E27FC236}">
                <a16:creationId xmlns:a16="http://schemas.microsoft.com/office/drawing/2014/main" xmlns="" id="{8DAE92B8-902B-47E1-9218-BA6C81332929}"/>
              </a:ext>
            </a:extLst>
          </p:cNvPr>
          <p:cNvSpPr/>
          <p:nvPr/>
        </p:nvSpPr>
        <p:spPr>
          <a:xfrm>
            <a:off x="693946" y="111172"/>
            <a:ext cx="926087" cy="461665"/>
          </a:xfrm>
          <a:prstGeom prst="rect">
            <a:avLst/>
          </a:prstGeom>
        </p:spPr>
        <p:txBody>
          <a:bodyPr wrap="none">
            <a:spAutoFit/>
          </a:bodyPr>
          <a:lstStyle/>
          <a:p>
            <a:r>
              <a:rPr lang="en-US" altLang="ja-JP" sz="2400" b="1" dirty="0">
                <a:solidFill>
                  <a:srgbClr val="000000"/>
                </a:solidFill>
                <a:latin typeface="メイリオ" panose="020B0604030504040204" pitchFamily="50" charset="-128"/>
                <a:ea typeface="メイリオ" panose="020B0604030504040204" pitchFamily="50" charset="-128"/>
              </a:rPr>
              <a:t>Q&amp;A</a:t>
            </a:r>
            <a:endParaRPr lang="ja-JP" altLang="en-US" sz="2400" b="1" dirty="0">
              <a:latin typeface="メイリオ" panose="020B0604030504040204" pitchFamily="50" charset="-128"/>
              <a:ea typeface="メイリオ" panose="020B0604030504040204" pitchFamily="50" charset="-128"/>
            </a:endParaRPr>
          </a:p>
        </p:txBody>
      </p:sp>
      <p:grpSp>
        <p:nvGrpSpPr>
          <p:cNvPr id="3" name="グループ化 2"/>
          <p:cNvGrpSpPr/>
          <p:nvPr/>
        </p:nvGrpSpPr>
        <p:grpSpPr>
          <a:xfrm>
            <a:off x="8541568" y="4037808"/>
            <a:ext cx="6769667" cy="1692222"/>
            <a:chOff x="30698" y="1436225"/>
            <a:chExt cx="6769667" cy="1692222"/>
          </a:xfrm>
        </p:grpSpPr>
        <p:grpSp>
          <p:nvGrpSpPr>
            <p:cNvPr id="27" name="グループ化 26">
              <a:extLst>
                <a:ext uri="{FF2B5EF4-FFF2-40B4-BE49-F238E27FC236}">
                  <a16:creationId xmlns:a16="http://schemas.microsoft.com/office/drawing/2014/main" xmlns="" id="{3F84F1D6-C582-4C63-8DC2-B7D16B848F17}"/>
                </a:ext>
              </a:extLst>
            </p:cNvPr>
            <p:cNvGrpSpPr/>
            <p:nvPr/>
          </p:nvGrpSpPr>
          <p:grpSpPr>
            <a:xfrm>
              <a:off x="204619" y="1674578"/>
              <a:ext cx="6595746" cy="1453869"/>
              <a:chOff x="406479" y="952376"/>
              <a:chExt cx="6595746" cy="1453869"/>
            </a:xfrm>
          </p:grpSpPr>
          <p:pic>
            <p:nvPicPr>
              <p:cNvPr id="9" name="図 8" descr="おもちゃ, 人形, 女の子, レゴ が含まれている画像&#10;&#10;自動的に生成された説明">
                <a:extLst>
                  <a:ext uri="{FF2B5EF4-FFF2-40B4-BE49-F238E27FC236}">
                    <a16:creationId xmlns:a16="http://schemas.microsoft.com/office/drawing/2014/main" xmlns="" id="{57C855B8-F1D6-41CD-800C-3244AC760F9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7485" y="1033899"/>
                <a:ext cx="1794659" cy="1008000"/>
              </a:xfrm>
              <a:prstGeom prst="rect">
                <a:avLst/>
              </a:prstGeom>
            </p:spPr>
          </p:pic>
          <p:pic>
            <p:nvPicPr>
              <p:cNvPr id="10" name="図 9" descr="おもちゃ, 人形, レゴ, クマ が含まれている画像&#10;&#10;自動的に生成された説明">
                <a:extLst>
                  <a:ext uri="{FF2B5EF4-FFF2-40B4-BE49-F238E27FC236}">
                    <a16:creationId xmlns:a16="http://schemas.microsoft.com/office/drawing/2014/main" xmlns="" id="{ACA47C5D-3D5F-4A43-A4AE-5A4786D7C7F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37341" y="1057399"/>
                <a:ext cx="645177" cy="933348"/>
              </a:xfrm>
              <a:prstGeom prst="rect">
                <a:avLst/>
              </a:prstGeom>
            </p:spPr>
          </p:pic>
          <p:sp>
            <p:nvSpPr>
              <p:cNvPr id="15" name="正方形/長方形 14">
                <a:extLst>
                  <a:ext uri="{FF2B5EF4-FFF2-40B4-BE49-F238E27FC236}">
                    <a16:creationId xmlns:a16="http://schemas.microsoft.com/office/drawing/2014/main" xmlns="" id="{68A12930-56C0-492B-B526-61A30A2FBA7D}"/>
                  </a:ext>
                </a:extLst>
              </p:cNvPr>
              <p:cNvSpPr/>
              <p:nvPr/>
            </p:nvSpPr>
            <p:spPr>
              <a:xfrm>
                <a:off x="406479" y="1989878"/>
                <a:ext cx="1935145" cy="253916"/>
              </a:xfrm>
              <a:prstGeom prst="rect">
                <a:avLst/>
              </a:prstGeom>
            </p:spPr>
            <p:txBody>
              <a:bodyPr wrap="none">
                <a:spAutoFit/>
              </a:bodyPr>
              <a:lstStyle/>
              <a:p>
                <a:r>
                  <a:rPr lang="ja-JP" altLang="en-US" sz="1050" b="1" dirty="0">
                    <a:solidFill>
                      <a:srgbClr val="000000"/>
                    </a:solidFill>
                    <a:latin typeface="メイリオ" panose="020B0604030504040204" pitchFamily="50" charset="-128"/>
                    <a:ea typeface="メイリオ" panose="020B0604030504040204" pitchFamily="50" charset="-128"/>
                  </a:rPr>
                  <a:t>職場旅行（社員の福利厚生）</a:t>
                </a:r>
                <a:endParaRPr lang="ja-JP" altLang="en-US" sz="1050" b="1" dirty="0">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xmlns="" id="{12302887-B3E0-4E8D-A520-D78A4BA53A1C}"/>
                  </a:ext>
                </a:extLst>
              </p:cNvPr>
              <p:cNvSpPr/>
              <p:nvPr/>
            </p:nvSpPr>
            <p:spPr>
              <a:xfrm>
                <a:off x="2402630" y="1990747"/>
                <a:ext cx="1396536" cy="415498"/>
              </a:xfrm>
              <a:prstGeom prst="rect">
                <a:avLst/>
              </a:prstGeom>
            </p:spPr>
            <p:txBody>
              <a:bodyPr wrap="none">
                <a:spAutoFit/>
              </a:bodyPr>
              <a:lstStyle/>
              <a:p>
                <a:pPr algn="ctr"/>
                <a:r>
                  <a:rPr lang="ja-JP" altLang="en-US" sz="1050" b="1" dirty="0">
                    <a:solidFill>
                      <a:srgbClr val="000000"/>
                    </a:solidFill>
                    <a:latin typeface="メイリオ" panose="020B0604030504040204" pitchFamily="50" charset="-128"/>
                    <a:ea typeface="メイリオ" panose="020B0604030504040204" pitchFamily="50" charset="-128"/>
                  </a:rPr>
                  <a:t>旅行会社が募集する</a:t>
                </a:r>
                <a:endParaRPr lang="en-US" altLang="ja-JP" sz="1050" b="1" dirty="0">
                  <a:solidFill>
                    <a:srgbClr val="000000"/>
                  </a:solidFill>
                  <a:latin typeface="メイリオ" panose="020B0604030504040204" pitchFamily="50" charset="-128"/>
                  <a:ea typeface="メイリオ" panose="020B0604030504040204" pitchFamily="50" charset="-128"/>
                </a:endParaRPr>
              </a:p>
              <a:p>
                <a:pPr algn="ctr"/>
                <a:r>
                  <a:rPr lang="ja-JP" altLang="en-US" sz="1050" b="1" dirty="0">
                    <a:solidFill>
                      <a:srgbClr val="000000"/>
                    </a:solidFill>
                    <a:latin typeface="メイリオ" panose="020B0604030504040204" pitchFamily="50" charset="-128"/>
                    <a:ea typeface="メイリオ" panose="020B0604030504040204" pitchFamily="50" charset="-128"/>
                  </a:rPr>
                  <a:t>パッケージ旅行</a:t>
                </a:r>
                <a:endParaRPr lang="ja-JP" altLang="en-US" sz="1050" b="1" dirty="0">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xmlns="" id="{15D83C6C-E102-451F-AB9F-CFE654D136DF}"/>
                  </a:ext>
                </a:extLst>
              </p:cNvPr>
              <p:cNvSpPr/>
              <p:nvPr/>
            </p:nvSpPr>
            <p:spPr>
              <a:xfrm>
                <a:off x="5201732" y="1988606"/>
                <a:ext cx="1800493" cy="415498"/>
              </a:xfrm>
              <a:prstGeom prst="rect">
                <a:avLst/>
              </a:prstGeom>
            </p:spPr>
            <p:txBody>
              <a:bodyPr wrap="none">
                <a:spAutoFit/>
              </a:bodyPr>
              <a:lstStyle/>
              <a:p>
                <a:pPr algn="ctr"/>
                <a:r>
                  <a:rPr lang="ja-JP" altLang="en-US" sz="1050" b="1" dirty="0">
                    <a:solidFill>
                      <a:srgbClr val="000000"/>
                    </a:solidFill>
                    <a:latin typeface="メイリオ" panose="020B0604030504040204" pitchFamily="50" charset="-128"/>
                    <a:ea typeface="メイリオ" panose="020B0604030504040204" pitchFamily="50" charset="-128"/>
                  </a:rPr>
                  <a:t>褒賞招待旅行</a:t>
                </a:r>
                <a:endParaRPr lang="en-US" altLang="ja-JP" sz="1050" b="1" dirty="0">
                  <a:solidFill>
                    <a:srgbClr val="000000"/>
                  </a:solidFill>
                  <a:latin typeface="メイリオ" panose="020B0604030504040204" pitchFamily="50" charset="-128"/>
                  <a:ea typeface="メイリオ" panose="020B0604030504040204" pitchFamily="50" charset="-128"/>
                </a:endParaRPr>
              </a:p>
              <a:p>
                <a:pPr algn="ctr"/>
                <a:r>
                  <a:rPr lang="ja-JP" altLang="en-US" sz="1050" b="1" dirty="0">
                    <a:solidFill>
                      <a:srgbClr val="000000"/>
                    </a:solidFill>
                    <a:latin typeface="メイリオ" panose="020B0604030504040204" pitchFamily="50" charset="-128"/>
                    <a:ea typeface="メイリオ" panose="020B0604030504040204" pitchFamily="50" charset="-128"/>
                  </a:rPr>
                  <a:t>（インセンティブツアー）</a:t>
                </a:r>
                <a:endParaRPr lang="en-US" altLang="ja-JP" sz="1050" b="1" dirty="0">
                  <a:solidFill>
                    <a:srgbClr val="000000"/>
                  </a:solidFill>
                  <a:latin typeface="メイリオ" panose="020B0604030504040204" pitchFamily="50" charset="-128"/>
                  <a:ea typeface="メイリオ" panose="020B0604030504040204" pitchFamily="50" charset="-128"/>
                </a:endParaRPr>
              </a:p>
            </p:txBody>
          </p:sp>
          <p:pic>
            <p:nvPicPr>
              <p:cNvPr id="23" name="図 22">
                <a:extLst>
                  <a:ext uri="{FF2B5EF4-FFF2-40B4-BE49-F238E27FC236}">
                    <a16:creationId xmlns:a16="http://schemas.microsoft.com/office/drawing/2014/main" xmlns="" id="{B87FA425-9A7E-4216-8AC0-DF73C517C6A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07436" y="952376"/>
                <a:ext cx="747765" cy="1044000"/>
              </a:xfrm>
              <a:prstGeom prst="rect">
                <a:avLst/>
              </a:prstGeom>
            </p:spPr>
          </p:pic>
        </p:grpSp>
        <p:sp>
          <p:nvSpPr>
            <p:cNvPr id="25" name="四角形: 角を丸くする 24">
              <a:extLst>
                <a:ext uri="{FF2B5EF4-FFF2-40B4-BE49-F238E27FC236}">
                  <a16:creationId xmlns:a16="http://schemas.microsoft.com/office/drawing/2014/main" xmlns="" id="{5D799F36-2DC3-4CBD-AB6E-7B73F88376A0}"/>
                </a:ext>
              </a:extLst>
            </p:cNvPr>
            <p:cNvSpPr/>
            <p:nvPr/>
          </p:nvSpPr>
          <p:spPr>
            <a:xfrm>
              <a:off x="30698" y="1619832"/>
              <a:ext cx="6768000" cy="1440000"/>
            </a:xfrm>
            <a:prstGeom prst="roundRect">
              <a:avLst>
                <a:gd name="adj" fmla="val 7643"/>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58FA0301-3D14-47C9-903A-3AA032278C5A}"/>
                </a:ext>
              </a:extLst>
            </p:cNvPr>
            <p:cNvSpPr/>
            <p:nvPr/>
          </p:nvSpPr>
          <p:spPr>
            <a:xfrm>
              <a:off x="1042453" y="1436225"/>
              <a:ext cx="4561455" cy="307777"/>
            </a:xfrm>
            <a:prstGeom prst="rect">
              <a:avLst/>
            </a:prstGeom>
            <a:solidFill>
              <a:schemeClr val="bg1"/>
            </a:solidFill>
          </p:spPr>
          <p:txBody>
            <a:bodyPr wrap="square">
              <a:spAutoFit/>
            </a:bodyPr>
            <a:lstStyle/>
            <a:p>
              <a:pPr algn="ctr"/>
              <a:r>
                <a:rPr lang="ja-JP" altLang="en-US" sz="1400" dirty="0" smtClean="0">
                  <a:solidFill>
                    <a:schemeClr val="accent1">
                      <a:lumMod val="50000"/>
                    </a:schemeClr>
                  </a:solidFill>
                  <a:latin typeface="HGP創英角ｺﾞｼｯｸUB" panose="020B0900000000000000" pitchFamily="50" charset="-128"/>
                  <a:ea typeface="HGP創英角ｺﾞｼｯｸUB" panose="020B0900000000000000" pitchFamily="50" charset="-128"/>
                </a:rPr>
                <a:t>対象検討になっている旅行内容例（予定）</a:t>
              </a:r>
              <a:endParaRPr lang="ja-JP" altLang="en-US" sz="1400" dirty="0">
                <a:solidFill>
                  <a:schemeClr val="accent1">
                    <a:lumMod val="50000"/>
                  </a:schemeClr>
                </a:solidFill>
                <a:latin typeface="HGP創英角ｺﾞｼｯｸUB" panose="020B0900000000000000" pitchFamily="50" charset="-128"/>
                <a:ea typeface="HGP創英角ｺﾞｼｯｸUB" panose="020B0900000000000000" pitchFamily="50" charset="-128"/>
              </a:endParaRPr>
            </a:p>
          </p:txBody>
        </p:sp>
        <p:sp>
          <p:nvSpPr>
            <p:cNvPr id="37" name="正方形/長方形 36">
              <a:extLst>
                <a:ext uri="{FF2B5EF4-FFF2-40B4-BE49-F238E27FC236}">
                  <a16:creationId xmlns:a16="http://schemas.microsoft.com/office/drawing/2014/main" xmlns="" id="{5FE97751-44FD-4D41-A8B2-6CECCCD27F7E}"/>
                </a:ext>
              </a:extLst>
            </p:cNvPr>
            <p:cNvSpPr/>
            <p:nvPr/>
          </p:nvSpPr>
          <p:spPr>
            <a:xfrm>
              <a:off x="3928765" y="2765496"/>
              <a:ext cx="723275" cy="253916"/>
            </a:xfrm>
            <a:prstGeom prst="rect">
              <a:avLst/>
            </a:prstGeom>
          </p:spPr>
          <p:txBody>
            <a:bodyPr wrap="none">
              <a:spAutoFit/>
            </a:bodyPr>
            <a:lstStyle/>
            <a:p>
              <a:pPr algn="ctr"/>
              <a:r>
                <a:rPr lang="ja-JP" altLang="en-US" sz="1050" b="1" dirty="0">
                  <a:solidFill>
                    <a:srgbClr val="000000"/>
                  </a:solidFill>
                  <a:latin typeface="メイリオ" panose="020B0604030504040204" pitchFamily="50" charset="-128"/>
                  <a:ea typeface="メイリオ" panose="020B0604030504040204" pitchFamily="50" charset="-128"/>
                </a:rPr>
                <a:t>研修旅行</a:t>
              </a:r>
              <a:endParaRPr lang="ja-JP" altLang="en-US" sz="1050" b="1" dirty="0">
                <a:latin typeface="メイリオ" panose="020B0604030504040204" pitchFamily="50" charset="-128"/>
                <a:ea typeface="メイリオ" panose="020B0604030504040204" pitchFamily="50" charset="-128"/>
              </a:endParaRPr>
            </a:p>
          </p:txBody>
        </p:sp>
      </p:grpSp>
      <p:sp>
        <p:nvSpPr>
          <p:cNvPr id="46" name="正方形/長方形 45">
            <a:extLst>
              <a:ext uri="{FF2B5EF4-FFF2-40B4-BE49-F238E27FC236}">
                <a16:creationId xmlns:a16="http://schemas.microsoft.com/office/drawing/2014/main" xmlns="" id="{61D97E72-4C9A-4846-BED1-907E1D724C27}"/>
              </a:ext>
            </a:extLst>
          </p:cNvPr>
          <p:cNvSpPr/>
          <p:nvPr/>
        </p:nvSpPr>
        <p:spPr>
          <a:xfrm>
            <a:off x="8997828" y="2021843"/>
            <a:ext cx="5855480" cy="646331"/>
          </a:xfrm>
          <a:prstGeom prst="rect">
            <a:avLst/>
          </a:prstGeom>
        </p:spPr>
        <p:txBody>
          <a:bodyPr wrap="square">
            <a:spAutoFit/>
          </a:bodyPr>
          <a:lstStyle/>
          <a:p>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ご契約内容（旅行内容）により、旅行代金のうち一部が助成金算出基準の対象と　　　</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ならない場合あります。割引やクーポン券の取扱いなど</a:t>
            </a:r>
            <a:r>
              <a:rPr lang="ja-JP" altLang="en-US" sz="1200" dirty="0" smtClean="0">
                <a:latin typeface="メイリオ" panose="020B0604030504040204" pitchFamily="50" charset="-128"/>
                <a:ea typeface="メイリオ" panose="020B0604030504040204" pitchFamily="50" charset="-128"/>
              </a:rPr>
              <a:t>詳細が決まりましたら</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改めてご連絡いたします。</a:t>
            </a:r>
            <a:endParaRPr lang="ja-JP" altLang="en-US" sz="1200" dirty="0">
              <a:latin typeface="メイリオ" panose="020B0604030504040204" pitchFamily="50" charset="-128"/>
              <a:ea typeface="メイリオ" panose="020B0604030504040204" pitchFamily="50" charset="-128"/>
            </a:endParaRPr>
          </a:p>
        </p:txBody>
      </p:sp>
      <p:pic>
        <p:nvPicPr>
          <p:cNvPr id="7" name="図 6" descr="座る, モニター, 画面, テーブル が含まれている画像&#10;&#10;自動的に生成された説明">
            <a:extLst>
              <a:ext uri="{FF2B5EF4-FFF2-40B4-BE49-F238E27FC236}">
                <a16:creationId xmlns:a16="http://schemas.microsoft.com/office/drawing/2014/main" xmlns="" id="{8CCA6E69-E563-4B21-AFBC-07EB0E6BE48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247845" y="4394432"/>
            <a:ext cx="1218996" cy="902057"/>
          </a:xfrm>
          <a:prstGeom prst="rect">
            <a:avLst/>
          </a:prstGeom>
        </p:spPr>
      </p:pic>
      <p:sp>
        <p:nvSpPr>
          <p:cNvPr id="36" name="正方形/長方形 35">
            <a:extLst>
              <a:ext uri="{FF2B5EF4-FFF2-40B4-BE49-F238E27FC236}">
                <a16:creationId xmlns:a16="http://schemas.microsoft.com/office/drawing/2014/main" xmlns="" id="{53AAE2D6-F7D1-479D-8252-536111A9118E}"/>
              </a:ext>
            </a:extLst>
          </p:cNvPr>
          <p:cNvSpPr/>
          <p:nvPr/>
        </p:nvSpPr>
        <p:spPr>
          <a:xfrm>
            <a:off x="343455" y="8200480"/>
            <a:ext cx="6348737" cy="1046440"/>
          </a:xfrm>
          <a:prstGeom prst="rect">
            <a:avLst/>
          </a:prstGeom>
        </p:spPr>
        <p:txBody>
          <a:bodyPr wrap="square">
            <a:spAutoFit/>
          </a:bodyPr>
          <a:lstStyle/>
          <a:p>
            <a:pPr>
              <a:spcAft>
                <a:spcPts val="600"/>
              </a:spcAft>
            </a:pPr>
            <a:r>
              <a:rPr lang="ja-JP" altLang="en-US" sz="1400" dirty="0" smtClean="0">
                <a:latin typeface="ＭＳ Ｐゴシック" panose="020B0600070205080204" pitchFamily="50" charset="-128"/>
                <a:ea typeface="メイリオ" panose="020B0604030504040204" pitchFamily="50" charset="-128"/>
                <a:cs typeface="ＭＳ Ｐゴシック" panose="020B0600070205080204" pitchFamily="50" charset="-128"/>
              </a:rPr>
              <a:t>株）近畿</a:t>
            </a:r>
            <a:r>
              <a:rPr lang="ja-JP" altLang="en-US" sz="1400" dirty="0">
                <a:latin typeface="ＭＳ Ｐゴシック" panose="020B0600070205080204" pitchFamily="50" charset="-128"/>
                <a:ea typeface="メイリオ" panose="020B0604030504040204" pitchFamily="50" charset="-128"/>
                <a:cs typeface="ＭＳ Ｐゴシック" panose="020B0600070205080204" pitchFamily="50" charset="-128"/>
              </a:rPr>
              <a:t>日本</a:t>
            </a:r>
            <a:r>
              <a:rPr lang="ja-JP" altLang="en-US" sz="1400" dirty="0" smtClean="0">
                <a:latin typeface="ＭＳ Ｐゴシック" panose="020B0600070205080204" pitchFamily="50" charset="-128"/>
                <a:ea typeface="メイリオ" panose="020B0604030504040204" pitchFamily="50" charset="-128"/>
                <a:cs typeface="ＭＳ Ｐゴシック" panose="020B0600070205080204" pitchFamily="50" charset="-128"/>
              </a:rPr>
              <a:t>ツーリスト首都圏</a:t>
            </a:r>
            <a:endParaRPr lang="en-US" altLang="ja-JP" sz="1400" dirty="0" smtClean="0">
              <a:latin typeface="ＭＳ Ｐゴシック" panose="020B0600070205080204" pitchFamily="50" charset="-128"/>
              <a:ea typeface="メイリオ" panose="020B0604030504040204" pitchFamily="50" charset="-128"/>
              <a:cs typeface="ＭＳ Ｐゴシック" panose="020B0600070205080204" pitchFamily="50" charset="-128"/>
            </a:endParaRPr>
          </a:p>
          <a:p>
            <a:pPr>
              <a:spcAft>
                <a:spcPts val="600"/>
              </a:spcAft>
            </a:pPr>
            <a:r>
              <a:rPr lang="ja-JP" altLang="en-US" sz="1400" dirty="0" smtClean="0">
                <a:latin typeface="ＭＳ Ｐゴシック" panose="020B0600070205080204" pitchFamily="50" charset="-128"/>
                <a:ea typeface="メイリオ" panose="020B0604030504040204" pitchFamily="50" charset="-128"/>
                <a:cs typeface="ＭＳ Ｐゴシック" panose="020B0600070205080204" pitchFamily="50" charset="-128"/>
              </a:rPr>
              <a:t>埼玉教育旅行支店</a:t>
            </a:r>
            <a:r>
              <a:rPr lang="ja-JP" altLang="en-US" sz="1400" dirty="0">
                <a:latin typeface="ＭＳ Ｐゴシック" panose="020B0600070205080204" pitchFamily="50" charset="-128"/>
                <a:ea typeface="メイリオ" panose="020B0604030504040204" pitchFamily="50" charset="-128"/>
                <a:cs typeface="ＭＳ Ｐゴシック" panose="020B0600070205080204" pitchFamily="50" charset="-128"/>
              </a:rPr>
              <a:t>　　</a:t>
            </a:r>
            <a:r>
              <a:rPr lang="ja-JP" altLang="en-US" sz="1400" dirty="0" smtClean="0">
                <a:latin typeface="ＭＳ Ｐゴシック" panose="020B0600070205080204" pitchFamily="50" charset="-128"/>
                <a:ea typeface="メイリオ" panose="020B0604030504040204" pitchFamily="50" charset="-128"/>
                <a:cs typeface="ＭＳ Ｐゴシック" panose="020B0600070205080204" pitchFamily="50" charset="-128"/>
              </a:rPr>
              <a:t>担当：石井　田澤　</a:t>
            </a:r>
            <a:r>
              <a:rPr lang="ja-JP" altLang="en-US" sz="1400" dirty="0" smtClean="0">
                <a:latin typeface="ＭＳ Ｐゴシック" panose="020B0600070205080204" pitchFamily="50" charset="-128"/>
                <a:ea typeface="メイリオ" panose="020B0604030504040204" pitchFamily="50" charset="-128"/>
              </a:rPr>
              <a:t>☎</a:t>
            </a:r>
            <a:r>
              <a:rPr lang="en-US" altLang="ja-JP" sz="1400" dirty="0" smtClean="0">
                <a:latin typeface="ＭＳ Ｐゴシック" panose="020B0600070205080204" pitchFamily="50" charset="-128"/>
                <a:ea typeface="メイリオ" panose="020B0604030504040204" pitchFamily="50" charset="-128"/>
              </a:rPr>
              <a:t>048-641-7015</a:t>
            </a:r>
            <a:r>
              <a:rPr lang="ja-JP" altLang="en-US" sz="1400" dirty="0" smtClean="0">
                <a:latin typeface="ＭＳ Ｐゴシック" panose="020B0600070205080204" pitchFamily="50" charset="-128"/>
                <a:ea typeface="メイリオ" panose="020B0604030504040204" pitchFamily="50" charset="-128"/>
              </a:rPr>
              <a:t>　</a:t>
            </a:r>
            <a:endParaRPr lang="en-US" altLang="ja-JP" sz="1400" dirty="0">
              <a:solidFill>
                <a:srgbClr val="FF0000"/>
              </a:solidFill>
              <a:latin typeface="ＭＳ Ｐゴシック" panose="020B0600070205080204" pitchFamily="50" charset="-128"/>
              <a:ea typeface="メイリオ" panose="020B0604030504040204" pitchFamily="50" charset="-128"/>
              <a:cs typeface="ＭＳ Ｐゴシック" panose="020B0600070205080204" pitchFamily="50" charset="-128"/>
            </a:endParaRPr>
          </a:p>
          <a:p>
            <a:pPr>
              <a:spcAft>
                <a:spcPts val="0"/>
              </a:spcAft>
            </a:pPr>
            <a:r>
              <a:rPr lang="ja-JP" altLang="en-US" sz="1200" dirty="0">
                <a:latin typeface="ＭＳ Ｐゴシック" panose="020B0600070205080204" pitchFamily="50" charset="-128"/>
                <a:ea typeface="メイリオ" panose="020B0604030504040204" pitchFamily="50" charset="-128"/>
              </a:rPr>
              <a:t>🏢  </a:t>
            </a:r>
            <a:r>
              <a:rPr lang="ja-JP" altLang="en-US" sz="1200" dirty="0" smtClean="0">
                <a:latin typeface="ＭＳ Ｐゴシック" panose="020B0600070205080204" pitchFamily="50" charset="-128"/>
                <a:ea typeface="メイリオ" panose="020B0604030504040204" pitchFamily="50" charset="-128"/>
              </a:rPr>
              <a:t>埼玉県さいたま市大宮区宮町</a:t>
            </a:r>
            <a:r>
              <a:rPr lang="en-US" altLang="ja-JP" sz="1200" dirty="0" smtClean="0">
                <a:latin typeface="ＭＳ Ｐゴシック" panose="020B0600070205080204" pitchFamily="50" charset="-128"/>
                <a:ea typeface="メイリオ" panose="020B0604030504040204" pitchFamily="50" charset="-128"/>
              </a:rPr>
              <a:t>3-13-2</a:t>
            </a:r>
            <a:r>
              <a:rPr lang="ja-JP" altLang="en-US" sz="1200" dirty="0" smtClean="0">
                <a:latin typeface="ＭＳ Ｐゴシック" panose="020B0600070205080204" pitchFamily="50" charset="-128"/>
                <a:ea typeface="メイリオ" panose="020B0604030504040204" pitchFamily="50" charset="-128"/>
              </a:rPr>
              <a:t>　ＯＭＣビル</a:t>
            </a:r>
            <a:r>
              <a:rPr lang="en-US" altLang="ja-JP" sz="1200" dirty="0" smtClean="0">
                <a:latin typeface="ＭＳ Ｐゴシック" panose="020B0600070205080204" pitchFamily="50" charset="-128"/>
                <a:ea typeface="メイリオ" panose="020B0604030504040204" pitchFamily="50" charset="-128"/>
              </a:rPr>
              <a:t>1</a:t>
            </a:r>
            <a:r>
              <a:rPr lang="ja-JP" altLang="en-US" sz="1200" dirty="0" smtClean="0">
                <a:latin typeface="ＭＳ Ｐゴシック" panose="020B0600070205080204" pitchFamily="50" charset="-128"/>
                <a:ea typeface="メイリオ" panose="020B0604030504040204" pitchFamily="50" charset="-128"/>
              </a:rPr>
              <a:t>階</a:t>
            </a:r>
            <a:endParaRPr lang="en-US" altLang="ja-JP" sz="1200" dirty="0" smtClean="0">
              <a:latin typeface="ＭＳ Ｐゴシック" panose="020B0600070205080204" pitchFamily="50" charset="-128"/>
              <a:ea typeface="メイリオ" panose="020B0604030504040204" pitchFamily="50" charset="-128"/>
            </a:endParaRPr>
          </a:p>
          <a:p>
            <a:pPr>
              <a:spcAft>
                <a:spcPts val="0"/>
              </a:spcAft>
            </a:pPr>
            <a:r>
              <a:rPr lang="en-US" altLang="ja-JP" sz="1200" dirty="0">
                <a:latin typeface="ＭＳ Ｐゴシック" panose="020B0600070205080204" pitchFamily="50" charset="-128"/>
                <a:ea typeface="メイリオ" panose="020B0604030504040204" pitchFamily="50" charset="-128"/>
              </a:rPr>
              <a:t>-</a:t>
            </a:r>
          </a:p>
        </p:txBody>
      </p:sp>
      <p:grpSp>
        <p:nvGrpSpPr>
          <p:cNvPr id="18" name="グループ化 17"/>
          <p:cNvGrpSpPr/>
          <p:nvPr/>
        </p:nvGrpSpPr>
        <p:grpSpPr>
          <a:xfrm>
            <a:off x="245010" y="2045453"/>
            <a:ext cx="6546979" cy="1421303"/>
            <a:chOff x="245010" y="3245251"/>
            <a:chExt cx="6546979" cy="1421303"/>
          </a:xfrm>
        </p:grpSpPr>
        <p:pic>
          <p:nvPicPr>
            <p:cNvPr id="39" name="図 38" descr="挿絵 が含まれている画像&#10;&#10;自動的に生成された説明">
              <a:extLst>
                <a:ext uri="{FF2B5EF4-FFF2-40B4-BE49-F238E27FC236}">
                  <a16:creationId xmlns:a16="http://schemas.microsoft.com/office/drawing/2014/main" xmlns="" id="{D1452A44-4557-42F2-A14C-3739A14EDB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5010" y="3245251"/>
              <a:ext cx="261428" cy="261428"/>
            </a:xfrm>
            <a:prstGeom prst="rect">
              <a:avLst/>
            </a:prstGeom>
          </p:spPr>
        </p:pic>
        <p:sp>
          <p:nvSpPr>
            <p:cNvPr id="43" name="正方形/長方形 42">
              <a:extLst>
                <a:ext uri="{FF2B5EF4-FFF2-40B4-BE49-F238E27FC236}">
                  <a16:creationId xmlns:a16="http://schemas.microsoft.com/office/drawing/2014/main" xmlns="" id="{6458CA6E-0EC5-4EC5-A1D9-F595391EF2F8}"/>
                </a:ext>
              </a:extLst>
            </p:cNvPr>
            <p:cNvSpPr/>
            <p:nvPr/>
          </p:nvSpPr>
          <p:spPr>
            <a:xfrm>
              <a:off x="477471" y="3245251"/>
              <a:ext cx="5285496" cy="307777"/>
            </a:xfrm>
            <a:prstGeom prst="rect">
              <a:avLst/>
            </a:prstGeom>
          </p:spPr>
          <p:txBody>
            <a:bodyPr wrap="square">
              <a:spAutoFit/>
            </a:bodyPr>
            <a:lstStyle/>
            <a:p>
              <a:pPr>
                <a:spcAft>
                  <a:spcPts val="600"/>
                </a:spcAft>
              </a:pPr>
              <a:r>
                <a:rPr lang="ja-JP" altLang="en-US" sz="1400" b="1" dirty="0" smtClean="0">
                  <a:latin typeface="メイリオ" panose="020B0604030504040204" pitchFamily="50" charset="-128"/>
                  <a:ea typeface="メイリオ" panose="020B0604030504040204" pitchFamily="50" charset="-128"/>
                </a:rPr>
                <a:t>どのような手続きが必要ですか？</a:t>
              </a:r>
              <a:endParaRPr lang="ja-JP" altLang="en-US" sz="1400" b="1" dirty="0">
                <a:latin typeface="メイリオ" panose="020B0604030504040204" pitchFamily="50" charset="-128"/>
                <a:ea typeface="メイリオ" panose="020B0604030504040204" pitchFamily="50" charset="-128"/>
              </a:endParaRPr>
            </a:p>
          </p:txBody>
        </p:sp>
        <p:sp>
          <p:nvSpPr>
            <p:cNvPr id="44" name="正方形/長方形 43">
              <a:extLst>
                <a:ext uri="{FF2B5EF4-FFF2-40B4-BE49-F238E27FC236}">
                  <a16:creationId xmlns:a16="http://schemas.microsoft.com/office/drawing/2014/main" xmlns="" id="{D0A9671D-0DA4-41E7-8CDF-275CCE53FE9A}"/>
                </a:ext>
              </a:extLst>
            </p:cNvPr>
            <p:cNvSpPr/>
            <p:nvPr/>
          </p:nvSpPr>
          <p:spPr>
            <a:xfrm>
              <a:off x="718462" y="3650891"/>
              <a:ext cx="6073527" cy="1015663"/>
            </a:xfrm>
            <a:prstGeom prst="rect">
              <a:avLst/>
            </a:prstGeom>
          </p:spPr>
          <p:txBody>
            <a:bodyPr wrap="square">
              <a:spAutoFit/>
            </a:bodyPr>
            <a:lstStyle/>
            <a:p>
              <a:r>
                <a:rPr lang="ja-JP" altLang="en-US" sz="1200" dirty="0" smtClean="0">
                  <a:latin typeface="Arial" panose="020B0604020202020204" pitchFamily="34" charset="0"/>
                  <a:ea typeface="メイリオ" panose="020B0604030504040204" pitchFamily="50" charset="-128"/>
                  <a:cs typeface="Arial" panose="020B0604020202020204" pitchFamily="34" charset="0"/>
                </a:rPr>
                <a:t>宿泊とお弁当のお</a:t>
              </a:r>
              <a:r>
                <a:rPr lang="ja-JP" altLang="en-US" sz="1200" dirty="0">
                  <a:latin typeface="Arial" panose="020B0604020202020204" pitchFamily="34" charset="0"/>
                  <a:ea typeface="メイリオ" panose="020B0604030504040204" pitchFamily="50" charset="-128"/>
                  <a:cs typeface="Arial" panose="020B0604020202020204" pitchFamily="34" charset="0"/>
                </a:rPr>
                <a:t>申し込</a:t>
              </a:r>
              <a:r>
                <a:rPr lang="ja-JP" altLang="en-US" sz="1200" dirty="0" smtClean="0">
                  <a:latin typeface="Arial" panose="020B0604020202020204" pitchFamily="34" charset="0"/>
                  <a:ea typeface="メイリオ" panose="020B0604030504040204" pitchFamily="50" charset="-128"/>
                  <a:cs typeface="Arial" panose="020B0604020202020204" pitchFamily="34" charset="0"/>
                </a:rPr>
                <a:t>みをいただいた方は自動的に弊社で手続きをいたしますので、手続きは必要ありません。</a:t>
              </a:r>
              <a:endParaRPr lang="en-US" altLang="ja-JP" sz="1200" dirty="0" smtClean="0">
                <a:latin typeface="Arial" panose="020B0604020202020204" pitchFamily="34" charset="0"/>
                <a:ea typeface="メイリオ" panose="020B0604030504040204" pitchFamily="50" charset="-128"/>
                <a:cs typeface="Arial" panose="020B0604020202020204" pitchFamily="34" charset="0"/>
              </a:endParaRPr>
            </a:p>
            <a:p>
              <a:r>
                <a:rPr lang="ja-JP" altLang="en-US" sz="1200" dirty="0" smtClean="0">
                  <a:solidFill>
                    <a:srgbClr val="FF0000"/>
                  </a:solidFill>
                  <a:latin typeface="Arial" panose="020B0604020202020204" pitchFamily="34" charset="0"/>
                  <a:ea typeface="メイリオ" panose="020B0604030504040204" pitchFamily="50" charset="-128"/>
                  <a:cs typeface="Arial" panose="020B0604020202020204" pitchFamily="34" charset="0"/>
                </a:rPr>
                <a:t>宿泊とお弁当に交通機関も合わせてお申し込みがある場合は割引を受けるために弊社と受注型契約を交わす必要がございます。個別にご対応させていただきます。</a:t>
              </a:r>
              <a:endParaRPr lang="ja-JP" altLang="en-US" sz="1200" dirty="0">
                <a:solidFill>
                  <a:srgbClr val="FF0000"/>
                </a:solidFill>
                <a:latin typeface="Arial" panose="020B0604020202020204" pitchFamily="34" charset="0"/>
                <a:ea typeface="メイリオ" panose="020B0604030504040204" pitchFamily="50" charset="-128"/>
                <a:cs typeface="Arial" panose="020B0604020202020204" pitchFamily="34" charset="0"/>
              </a:endParaRPr>
            </a:p>
            <a:p>
              <a:endParaRPr lang="ja-JP" altLang="en-US" sz="1200" dirty="0">
                <a:latin typeface="Arial" panose="020B0604020202020204" pitchFamily="34" charset="0"/>
                <a:ea typeface="メイリオ" panose="020B0604030504040204" pitchFamily="50" charset="-128"/>
                <a:cs typeface="Arial" panose="020B0604020202020204" pitchFamily="34" charset="0"/>
              </a:endParaRPr>
            </a:p>
          </p:txBody>
        </p:sp>
        <p:pic>
          <p:nvPicPr>
            <p:cNvPr id="45" name="図 44" descr="抽象, 記号, 挿絵 が含まれている画像&#10;&#10;自動的に生成された説明">
              <a:extLst>
                <a:ext uri="{FF2B5EF4-FFF2-40B4-BE49-F238E27FC236}">
                  <a16:creationId xmlns:a16="http://schemas.microsoft.com/office/drawing/2014/main" xmlns="" id="{B13B5B95-99EF-4EB6-9D10-3C2B804FDFB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3699" y="3686631"/>
              <a:ext cx="253916" cy="253916"/>
            </a:xfrm>
            <a:prstGeom prst="rect">
              <a:avLst/>
            </a:prstGeom>
          </p:spPr>
        </p:pic>
      </p:grpSp>
      <p:grpSp>
        <p:nvGrpSpPr>
          <p:cNvPr id="19" name="グループ化 18"/>
          <p:cNvGrpSpPr/>
          <p:nvPr/>
        </p:nvGrpSpPr>
        <p:grpSpPr>
          <a:xfrm>
            <a:off x="245009" y="3675177"/>
            <a:ext cx="6559904" cy="683925"/>
            <a:chOff x="245010" y="4849867"/>
            <a:chExt cx="6559904" cy="683925"/>
          </a:xfrm>
        </p:grpSpPr>
        <p:pic>
          <p:nvPicPr>
            <p:cNvPr id="47" name="図 46" descr="挿絵 が含まれている画像&#10;&#10;自動的に生成された説明">
              <a:extLst>
                <a:ext uri="{FF2B5EF4-FFF2-40B4-BE49-F238E27FC236}">
                  <a16:creationId xmlns:a16="http://schemas.microsoft.com/office/drawing/2014/main" xmlns="" id="{D1452A44-4557-42F2-A14C-3739A14EDB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5010" y="4849867"/>
              <a:ext cx="261428" cy="261428"/>
            </a:xfrm>
            <a:prstGeom prst="rect">
              <a:avLst/>
            </a:prstGeom>
          </p:spPr>
        </p:pic>
        <p:sp>
          <p:nvSpPr>
            <p:cNvPr id="48" name="正方形/長方形 47">
              <a:extLst>
                <a:ext uri="{FF2B5EF4-FFF2-40B4-BE49-F238E27FC236}">
                  <a16:creationId xmlns:a16="http://schemas.microsoft.com/office/drawing/2014/main" xmlns="" id="{6458CA6E-0EC5-4EC5-A1D9-F595391EF2F8}"/>
                </a:ext>
              </a:extLst>
            </p:cNvPr>
            <p:cNvSpPr/>
            <p:nvPr/>
          </p:nvSpPr>
          <p:spPr>
            <a:xfrm>
              <a:off x="477471" y="4849867"/>
              <a:ext cx="5285496" cy="307777"/>
            </a:xfrm>
            <a:prstGeom prst="rect">
              <a:avLst/>
            </a:prstGeom>
          </p:spPr>
          <p:txBody>
            <a:bodyPr wrap="square">
              <a:spAutoFit/>
            </a:bodyPr>
            <a:lstStyle/>
            <a:p>
              <a:pPr>
                <a:spcAft>
                  <a:spcPts val="600"/>
                </a:spcAft>
              </a:pPr>
              <a:r>
                <a:rPr lang="ja-JP" altLang="en-US" sz="1400" b="1" dirty="0" smtClean="0">
                  <a:latin typeface="メイリオ" panose="020B0604030504040204" pitchFamily="50" charset="-128"/>
                  <a:ea typeface="メイリオ" panose="020B0604030504040204" pitchFamily="50" charset="-128"/>
                </a:rPr>
                <a:t>日帰りで弁当のみですが利用できますか？</a:t>
              </a:r>
              <a:endParaRPr lang="ja-JP" altLang="en-US" sz="1400" b="1" dirty="0">
                <a:latin typeface="メイリオ" panose="020B0604030504040204" pitchFamily="50" charset="-128"/>
                <a:ea typeface="メイリオ" panose="020B0604030504040204" pitchFamily="50" charset="-128"/>
              </a:endParaRPr>
            </a:p>
          </p:txBody>
        </p:sp>
        <p:sp>
          <p:nvSpPr>
            <p:cNvPr id="49" name="正方形/長方形 48">
              <a:extLst>
                <a:ext uri="{FF2B5EF4-FFF2-40B4-BE49-F238E27FC236}">
                  <a16:creationId xmlns:a16="http://schemas.microsoft.com/office/drawing/2014/main" xmlns="" id="{D0A9671D-0DA4-41E7-8CDF-275CCE53FE9A}"/>
                </a:ext>
              </a:extLst>
            </p:cNvPr>
            <p:cNvSpPr/>
            <p:nvPr/>
          </p:nvSpPr>
          <p:spPr>
            <a:xfrm>
              <a:off x="731387" y="5256793"/>
              <a:ext cx="6073527" cy="276999"/>
            </a:xfrm>
            <a:prstGeom prst="rect">
              <a:avLst/>
            </a:prstGeom>
          </p:spPr>
          <p:txBody>
            <a:bodyPr wrap="square">
              <a:spAutoFit/>
            </a:bodyPr>
            <a:lstStyle/>
            <a:p>
              <a:r>
                <a:rPr lang="ja-JP" altLang="en-US" sz="1200" dirty="0" smtClean="0">
                  <a:latin typeface="Arial" panose="020B0604020202020204" pitchFamily="34" charset="0"/>
                  <a:ea typeface="メイリオ" panose="020B0604030504040204" pitchFamily="50" charset="-128"/>
                  <a:cs typeface="Arial" panose="020B0604020202020204" pitchFamily="34" charset="0"/>
                </a:rPr>
                <a:t>残念ながら利用できません。宿泊や交通などをセットにして初めて適用されます。</a:t>
              </a:r>
              <a:endParaRPr lang="en-US" altLang="ja-JP" sz="1200" dirty="0" smtClean="0">
                <a:latin typeface="Arial" panose="020B0604020202020204" pitchFamily="34" charset="0"/>
                <a:ea typeface="メイリオ" panose="020B0604030504040204" pitchFamily="50" charset="-128"/>
                <a:cs typeface="Arial" panose="020B0604020202020204" pitchFamily="34" charset="0"/>
              </a:endParaRPr>
            </a:p>
          </p:txBody>
        </p:sp>
        <p:pic>
          <p:nvPicPr>
            <p:cNvPr id="50" name="図 49" descr="抽象, 記号, 挿絵 が含まれている画像&#10;&#10;自動的に生成された説明">
              <a:extLst>
                <a:ext uri="{FF2B5EF4-FFF2-40B4-BE49-F238E27FC236}">
                  <a16:creationId xmlns:a16="http://schemas.microsoft.com/office/drawing/2014/main" xmlns="" id="{B13B5B95-99EF-4EB6-9D10-3C2B804FDFB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5425" y="5254784"/>
              <a:ext cx="253916" cy="253916"/>
            </a:xfrm>
            <a:prstGeom prst="rect">
              <a:avLst/>
            </a:prstGeom>
          </p:spPr>
        </p:pic>
      </p:grpSp>
      <p:grpSp>
        <p:nvGrpSpPr>
          <p:cNvPr id="51" name="グループ化 50"/>
          <p:cNvGrpSpPr/>
          <p:nvPr/>
        </p:nvGrpSpPr>
        <p:grpSpPr>
          <a:xfrm>
            <a:off x="243656" y="5972655"/>
            <a:ext cx="6548333" cy="758429"/>
            <a:chOff x="243656" y="1975769"/>
            <a:chExt cx="6548333" cy="758429"/>
          </a:xfrm>
        </p:grpSpPr>
        <p:pic>
          <p:nvPicPr>
            <p:cNvPr id="52" name="図 51" descr="挿絵 が含まれている画像&#10;&#10;自動的に生成された説明">
              <a:extLst>
                <a:ext uri="{FF2B5EF4-FFF2-40B4-BE49-F238E27FC236}">
                  <a16:creationId xmlns:a16="http://schemas.microsoft.com/office/drawing/2014/main" xmlns="" id="{579B0B06-DE12-44EE-913B-CE55A8C584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3656" y="2009885"/>
              <a:ext cx="253916" cy="253916"/>
            </a:xfrm>
            <a:prstGeom prst="rect">
              <a:avLst/>
            </a:prstGeom>
          </p:spPr>
        </p:pic>
        <p:sp>
          <p:nvSpPr>
            <p:cNvPr id="53" name="正方形/長方形 52">
              <a:extLst>
                <a:ext uri="{FF2B5EF4-FFF2-40B4-BE49-F238E27FC236}">
                  <a16:creationId xmlns:a16="http://schemas.microsoft.com/office/drawing/2014/main" xmlns="" id="{99035702-137D-44B1-A9D1-D662DB02CB75}"/>
                </a:ext>
              </a:extLst>
            </p:cNvPr>
            <p:cNvSpPr/>
            <p:nvPr/>
          </p:nvSpPr>
          <p:spPr>
            <a:xfrm>
              <a:off x="493498" y="1975769"/>
              <a:ext cx="5285496" cy="307777"/>
            </a:xfrm>
            <a:prstGeom prst="rect">
              <a:avLst/>
            </a:prstGeom>
          </p:spPr>
          <p:txBody>
            <a:bodyPr wrap="square">
              <a:spAutoFit/>
            </a:bodyPr>
            <a:lstStyle/>
            <a:p>
              <a:pPr>
                <a:spcAft>
                  <a:spcPts val="600"/>
                </a:spcAft>
              </a:pPr>
              <a:r>
                <a:rPr lang="ja-JP" altLang="en-US" sz="1400" b="1" dirty="0" smtClean="0">
                  <a:solidFill>
                    <a:srgbClr val="000000"/>
                  </a:solidFill>
                  <a:latin typeface="メイリオ" panose="020B0604030504040204" pitchFamily="50" charset="-128"/>
                  <a:ea typeface="メイリオ" panose="020B0604030504040204" pitchFamily="50" charset="-128"/>
                </a:rPr>
                <a:t>「地域共通</a:t>
              </a:r>
              <a:r>
                <a:rPr lang="ja-JP" altLang="en-US" sz="1400" dirty="0" smtClean="0">
                  <a:latin typeface="HGP創英角ｺﾞｼｯｸUB" panose="020B0900000000000000" pitchFamily="50" charset="-128"/>
                  <a:ea typeface="HGP創英角ｺﾞｼｯｸUB" panose="020B0900000000000000" pitchFamily="50" charset="-128"/>
                  <a:cs typeface="Arial" panose="020B0604020202020204" pitchFamily="34" charset="0"/>
                </a:rPr>
                <a:t>クーポン</a:t>
              </a:r>
              <a:r>
                <a:rPr lang="ja-JP" altLang="en-US" sz="1400" b="1" dirty="0">
                  <a:solidFill>
                    <a:srgbClr val="000000"/>
                  </a:solidFill>
                  <a:latin typeface="メイリオ" panose="020B0604030504040204" pitchFamily="50" charset="-128"/>
                  <a:ea typeface="メイリオ" panose="020B0604030504040204" pitchFamily="50" charset="-128"/>
                </a:rPr>
                <a:t>」</a:t>
              </a:r>
              <a:r>
                <a:rPr lang="ja-JP" altLang="en-US" sz="1400" b="1" dirty="0" smtClean="0">
                  <a:solidFill>
                    <a:srgbClr val="000000"/>
                  </a:solidFill>
                  <a:latin typeface="メイリオ" panose="020B0604030504040204" pitchFamily="50" charset="-128"/>
                  <a:ea typeface="メイリオ" panose="020B0604030504040204" pitchFamily="50" charset="-128"/>
                </a:rPr>
                <a:t>はおつりはでますか？</a:t>
              </a:r>
              <a:endParaRPr lang="ja-JP" altLang="en-US" sz="1400" b="1" dirty="0">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xmlns="" id="{D0A9671D-0DA4-41E7-8CDF-275CCE53FE9A}"/>
                </a:ext>
              </a:extLst>
            </p:cNvPr>
            <p:cNvSpPr/>
            <p:nvPr/>
          </p:nvSpPr>
          <p:spPr>
            <a:xfrm>
              <a:off x="718462" y="2272533"/>
              <a:ext cx="6073527" cy="461665"/>
            </a:xfrm>
            <a:prstGeom prst="rect">
              <a:avLst/>
            </a:prstGeom>
          </p:spPr>
          <p:txBody>
            <a:bodyPr wrap="square">
              <a:spAutoFit/>
            </a:bodyPr>
            <a:lstStyle/>
            <a:p>
              <a:r>
                <a:rPr lang="ja-JP" altLang="en-US" sz="1200" dirty="0" smtClean="0">
                  <a:latin typeface="Arial" panose="020B0604020202020204" pitchFamily="34" charset="0"/>
                  <a:ea typeface="メイリオ" panose="020B0604030504040204" pitchFamily="50" charset="-128"/>
                  <a:cs typeface="Arial" panose="020B0604020202020204" pitchFamily="34" charset="0"/>
                </a:rPr>
                <a:t>おつりは出ません。千円単位で付与されて百円単位は四捨五入されます。</a:t>
              </a:r>
              <a:endParaRPr lang="ja-JP" altLang="en-US" sz="1200" dirty="0">
                <a:latin typeface="Arial" panose="020B0604020202020204" pitchFamily="34" charset="0"/>
                <a:ea typeface="メイリオ" panose="020B0604030504040204" pitchFamily="50" charset="-128"/>
                <a:cs typeface="Arial" panose="020B0604020202020204" pitchFamily="34" charset="0"/>
              </a:endParaRPr>
            </a:p>
            <a:p>
              <a:endParaRPr lang="ja-JP" altLang="en-US" sz="1200" dirty="0">
                <a:latin typeface="Arial" panose="020B0604020202020204" pitchFamily="34" charset="0"/>
                <a:ea typeface="メイリオ" panose="020B0604030504040204" pitchFamily="50" charset="-128"/>
                <a:cs typeface="Arial" panose="020B0604020202020204" pitchFamily="34" charset="0"/>
              </a:endParaRPr>
            </a:p>
          </p:txBody>
        </p:sp>
        <p:pic>
          <p:nvPicPr>
            <p:cNvPr id="55" name="図 54" descr="抽象, 記号, 挿絵 が含まれている画像&#10;&#10;自動的に生成された説明">
              <a:extLst>
                <a:ext uri="{FF2B5EF4-FFF2-40B4-BE49-F238E27FC236}">
                  <a16:creationId xmlns:a16="http://schemas.microsoft.com/office/drawing/2014/main" xmlns="" id="{B13B5B95-99EF-4EB6-9D10-3C2B804FDFB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3699" y="2306649"/>
              <a:ext cx="253916" cy="253916"/>
            </a:xfrm>
            <a:prstGeom prst="rect">
              <a:avLst/>
            </a:prstGeom>
          </p:spPr>
        </p:pic>
      </p:grpSp>
    </p:spTree>
    <p:extLst>
      <p:ext uri="{BB962C8B-B14F-4D97-AF65-F5344CB8AC3E}">
        <p14:creationId xmlns:p14="http://schemas.microsoft.com/office/powerpoint/2010/main" val="41763889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2248</TotalTime>
  <Words>713</Words>
  <Application>Microsoft Office PowerPoint</Application>
  <PresentationFormat>画面に合わせる (4:3)</PresentationFormat>
  <Paragraphs>61</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第36回まつりインハワイ2015　総括ミーティング</dc:title>
  <dc:creator>Yamada.M</dc:creator>
  <cp:lastModifiedBy>埼玉県高体連ハンドボール専門部</cp:lastModifiedBy>
  <cp:revision>167</cp:revision>
  <cp:lastPrinted>2020-10-21T01:42:40Z</cp:lastPrinted>
  <dcterms:created xsi:type="dcterms:W3CDTF">2015-07-26T01:35:21Z</dcterms:created>
  <dcterms:modified xsi:type="dcterms:W3CDTF">2020-10-27T11:58:59Z</dcterms:modified>
</cp:coreProperties>
</file>